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1"/>
  </p:notesMasterIdLst>
  <p:handoutMasterIdLst>
    <p:handoutMasterId r:id="rId22"/>
  </p:handoutMasterIdLst>
  <p:sldIdLst>
    <p:sldId id="289" r:id="rId5"/>
    <p:sldId id="290" r:id="rId6"/>
    <p:sldId id="261" r:id="rId7"/>
    <p:sldId id="291" r:id="rId8"/>
    <p:sldId id="276" r:id="rId9"/>
    <p:sldId id="257" r:id="rId10"/>
    <p:sldId id="292" r:id="rId11"/>
    <p:sldId id="293" r:id="rId12"/>
    <p:sldId id="294" r:id="rId13"/>
    <p:sldId id="295" r:id="rId14"/>
    <p:sldId id="296" r:id="rId15"/>
    <p:sldId id="297" r:id="rId16"/>
    <p:sldId id="298" r:id="rId17"/>
    <p:sldId id="299" r:id="rId18"/>
    <p:sldId id="300"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251" autoAdjust="0"/>
  </p:normalViewPr>
  <p:slideViewPr>
    <p:cSldViewPr snapToGrid="0">
      <p:cViewPr>
        <p:scale>
          <a:sx n="75" d="100"/>
          <a:sy n="75" d="100"/>
        </p:scale>
        <p:origin x="324" y="-4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1/7/2026</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353273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16</a:t>
            </a:fld>
            <a:endParaRPr lang="en-US"/>
          </a:p>
        </p:txBody>
      </p:sp>
    </p:spTree>
    <p:extLst>
      <p:ext uri="{BB962C8B-B14F-4D97-AF65-F5344CB8AC3E}">
        <p14:creationId xmlns:p14="http://schemas.microsoft.com/office/powerpoint/2010/main" val="1852410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1/7/2026</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1/7/2026</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1" r:id="rId13"/>
    <p:sldLayoutId id="2147483683" r:id="rId14"/>
    <p:sldLayoutId id="2147483684" r:id="rId15"/>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posts/duaa-zehra-b112033a5_hello-everyone-i-would-like-to-share-a-demonstrationalactivity7414681951779074048V0h3?utm_source=share&amp;utm_medium=member_desktop&amp;rcm=ACoAAGMqAn0Bv1wcRphaWm3nebB_kh2d9IoyzMs" TargetMode="Externa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AICT-la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6E0D4398-84C2-41B8-BF30-3157F7B18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1E519840-CB5B-442F-AF8C-F848E7699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5558" y="-6724"/>
            <a:ext cx="4265457" cy="686873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1747097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747097 w 5170888"/>
              <a:gd name="connsiteY4" fmla="*/ 0 h 6865085"/>
              <a:gd name="connsiteX0" fmla="*/ 1404766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404766 w 5170888"/>
              <a:gd name="connsiteY4" fmla="*/ 0 h 6865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888" h="6865085">
                <a:moveTo>
                  <a:pt x="1404766" y="0"/>
                </a:moveTo>
                <a:lnTo>
                  <a:pt x="5170888" y="0"/>
                </a:lnTo>
                <a:lnTo>
                  <a:pt x="5170888" y="6857998"/>
                </a:lnTo>
                <a:lnTo>
                  <a:pt x="0" y="6865085"/>
                </a:lnTo>
                <a:lnTo>
                  <a:pt x="140476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AC7EF422-3076-48F2-A38B-7CA851778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31959" y="0"/>
            <a:ext cx="5279056" cy="777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896548C-21A4-493D-B220-64E89F1EF6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81082" y="-6724"/>
            <a:ext cx="2279175" cy="68647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vecteezy_ai-generated-hot-air-balloons-flying-over-cappadocia_40567388">
            <a:hlinkClick r:id="" action="ppaction://media"/>
            <a:extLst>
              <a:ext uri="{FF2B5EF4-FFF2-40B4-BE49-F238E27FC236}">
                <a16:creationId xmlns:a16="http://schemas.microsoft.com/office/drawing/2014/main" id="{F615C3AB-FF6D-2309-3976-FF6F7FE1BA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15" y="8709"/>
            <a:ext cx="12192000" cy="6858000"/>
          </a:xfrm>
          <a:prstGeom prst="rect">
            <a:avLst/>
          </a:prstGeom>
        </p:spPr>
      </p:pic>
      <p:sp>
        <p:nvSpPr>
          <p:cNvPr id="8" name="Rectangle 7">
            <a:extLst>
              <a:ext uri="{FF2B5EF4-FFF2-40B4-BE49-F238E27FC236}">
                <a16:creationId xmlns:a16="http://schemas.microsoft.com/office/drawing/2014/main" id="{799A5BDE-0F1C-F0F8-9FC0-46F9CA964A10}"/>
              </a:ext>
            </a:extLst>
          </p:cNvPr>
          <p:cNvSpPr/>
          <p:nvPr/>
        </p:nvSpPr>
        <p:spPr>
          <a:xfrm>
            <a:off x="3023006" y="2747468"/>
            <a:ext cx="5845335" cy="923330"/>
          </a:xfrm>
          <a:prstGeom prst="rect">
            <a:avLst/>
          </a:prstGeom>
          <a:noFill/>
        </p:spPr>
        <p:txBody>
          <a:bodyPr wrap="square" lIns="91440" tIns="45720" rIns="91440" bIns="45720">
            <a:spAutoFit/>
          </a:bodyPr>
          <a:lstStyle/>
          <a:p>
            <a:pPr algn="ctr"/>
            <a:r>
              <a:rPr lang="en-US" sz="5400" b="1" i="1" u="sng" spc="50" dirty="0">
                <a:ln w="9525" cmpd="sng">
                  <a:solidFill>
                    <a:schemeClr val="accent1"/>
                  </a:solidFill>
                  <a:prstDash val="solid"/>
                </a:ln>
                <a:solidFill>
                  <a:srgbClr val="70AD47">
                    <a:tint val="1000"/>
                  </a:srgbClr>
                </a:solidFill>
                <a:effectLst>
                  <a:glow rad="38100">
                    <a:schemeClr val="accent1">
                      <a:alpha val="40000"/>
                    </a:schemeClr>
                  </a:glow>
                </a:effectLst>
                <a:latin typeface="Bernard MT Condensed" panose="02050806060905020404" pitchFamily="18" charset="0"/>
              </a:rPr>
              <a:t>AERIS CAVE RESORT</a:t>
            </a:r>
          </a:p>
        </p:txBody>
      </p:sp>
      <p:sp>
        <p:nvSpPr>
          <p:cNvPr id="10" name="TextBox 9">
            <a:extLst>
              <a:ext uri="{FF2B5EF4-FFF2-40B4-BE49-F238E27FC236}">
                <a16:creationId xmlns:a16="http://schemas.microsoft.com/office/drawing/2014/main" id="{6E8ED7DE-5E4A-CC14-C468-730EA9201CFC}"/>
              </a:ext>
            </a:extLst>
          </p:cNvPr>
          <p:cNvSpPr txBox="1"/>
          <p:nvPr/>
        </p:nvSpPr>
        <p:spPr>
          <a:xfrm>
            <a:off x="3082239" y="3929746"/>
            <a:ext cx="3866605" cy="2031325"/>
          </a:xfrm>
          <a:prstGeom prst="rect">
            <a:avLst/>
          </a:prstGeom>
          <a:noFill/>
        </p:spPr>
        <p:txBody>
          <a:bodyPr wrap="square" rtlCol="0">
            <a:spAutoFit/>
          </a:bodyPr>
          <a:lstStyle/>
          <a:p>
            <a:r>
              <a:rPr lang="en-US" b="1" u="sng" dirty="0">
                <a:solidFill>
                  <a:schemeClr val="bg1"/>
                </a:solidFill>
                <a:latin typeface="Bahnschrift SemiBold" panose="020B0502040204020203" pitchFamily="34" charset="0"/>
              </a:rPr>
              <a:t>PRESENTED BY:</a:t>
            </a:r>
          </a:p>
          <a:p>
            <a:pPr marL="285750" indent="-285750">
              <a:buFont typeface="Arial" panose="020B0604020202020204" pitchFamily="34" charset="0"/>
              <a:buChar char="•"/>
            </a:pPr>
            <a:r>
              <a:rPr lang="en-US" b="1" dirty="0">
                <a:solidFill>
                  <a:schemeClr val="bg1"/>
                </a:solidFill>
                <a:latin typeface="Arial Black" panose="020B0A04020102020204" pitchFamily="34" charset="0"/>
              </a:rPr>
              <a:t>Hooriya Sohail</a:t>
            </a:r>
          </a:p>
          <a:p>
            <a:pPr marL="285750" indent="-285750">
              <a:buFont typeface="Arial" panose="020B0604020202020204" pitchFamily="34" charset="0"/>
              <a:buChar char="•"/>
            </a:pPr>
            <a:r>
              <a:rPr lang="en-US" b="1" dirty="0">
                <a:solidFill>
                  <a:schemeClr val="bg1"/>
                </a:solidFill>
                <a:latin typeface="Arial Black" panose="020B0A04020102020204" pitchFamily="34" charset="0"/>
              </a:rPr>
              <a:t>Tayyaba Sohail</a:t>
            </a:r>
          </a:p>
          <a:p>
            <a:pPr marL="285750" indent="-285750">
              <a:buFont typeface="Arial" panose="020B0604020202020204" pitchFamily="34" charset="0"/>
              <a:buChar char="•"/>
            </a:pPr>
            <a:r>
              <a:rPr lang="en-US" b="1" dirty="0">
                <a:solidFill>
                  <a:schemeClr val="bg1"/>
                </a:solidFill>
                <a:latin typeface="Arial Black" panose="020B0A04020102020204" pitchFamily="34" charset="0"/>
              </a:rPr>
              <a:t>Mahnoor Asmat</a:t>
            </a:r>
          </a:p>
          <a:p>
            <a:pPr marL="285750" indent="-285750">
              <a:buFont typeface="Arial" panose="020B0604020202020204" pitchFamily="34" charset="0"/>
              <a:buChar char="•"/>
            </a:pPr>
            <a:r>
              <a:rPr lang="en-US" b="1" dirty="0">
                <a:solidFill>
                  <a:schemeClr val="bg1"/>
                </a:solidFill>
                <a:latin typeface="Arial Black" panose="020B0A04020102020204" pitchFamily="34" charset="0"/>
              </a:rPr>
              <a:t>Amna Arshad</a:t>
            </a:r>
          </a:p>
          <a:p>
            <a:pPr marL="285750" indent="-285750">
              <a:buFont typeface="Arial" panose="020B0604020202020204" pitchFamily="34" charset="0"/>
              <a:buChar char="•"/>
            </a:pPr>
            <a:r>
              <a:rPr lang="en-US" b="1" dirty="0">
                <a:solidFill>
                  <a:schemeClr val="bg1"/>
                </a:solidFill>
                <a:latin typeface="Arial Black" panose="020B0A04020102020204" pitchFamily="34" charset="0"/>
              </a:rPr>
              <a:t>Duaa Zehra</a:t>
            </a:r>
          </a:p>
          <a:p>
            <a:pPr marL="285750" indent="-285750">
              <a:buFont typeface="Arial" panose="020B0604020202020204" pitchFamily="34" charset="0"/>
              <a:buChar char="•"/>
            </a:pPr>
            <a:r>
              <a:rPr lang="en-US" b="1" dirty="0">
                <a:solidFill>
                  <a:schemeClr val="bg1"/>
                </a:solidFill>
                <a:latin typeface="Arial Black" panose="020B0A04020102020204" pitchFamily="34" charset="0"/>
              </a:rPr>
              <a:t>Azbah Naveed</a:t>
            </a:r>
          </a:p>
        </p:txBody>
      </p:sp>
      <p:sp>
        <p:nvSpPr>
          <p:cNvPr id="11" name="TextBox 10">
            <a:extLst>
              <a:ext uri="{FF2B5EF4-FFF2-40B4-BE49-F238E27FC236}">
                <a16:creationId xmlns:a16="http://schemas.microsoft.com/office/drawing/2014/main" id="{33296B4C-ABB0-DD3F-D0E1-1C163B1CC58D}"/>
              </a:ext>
            </a:extLst>
          </p:cNvPr>
          <p:cNvSpPr txBox="1"/>
          <p:nvPr/>
        </p:nvSpPr>
        <p:spPr>
          <a:xfrm>
            <a:off x="6529388" y="3929746"/>
            <a:ext cx="5031787" cy="923330"/>
          </a:xfrm>
          <a:prstGeom prst="rect">
            <a:avLst/>
          </a:prstGeom>
          <a:noFill/>
        </p:spPr>
        <p:txBody>
          <a:bodyPr wrap="square" rtlCol="0">
            <a:spAutoFit/>
          </a:bodyPr>
          <a:lstStyle/>
          <a:p>
            <a:r>
              <a:rPr lang="en-US" b="1" u="sng" dirty="0">
                <a:solidFill>
                  <a:schemeClr val="bg1"/>
                </a:solidFill>
                <a:latin typeface="Bahnschrift SemiBold" panose="020B0502040204020203" pitchFamily="34" charset="0"/>
              </a:rPr>
              <a:t>PRESENTED TO:</a:t>
            </a:r>
          </a:p>
          <a:p>
            <a:r>
              <a:rPr lang="en-US" b="1" dirty="0">
                <a:solidFill>
                  <a:schemeClr val="bg1"/>
                </a:solidFill>
                <a:latin typeface="Arial Black" panose="020B0A04020102020204" pitchFamily="34" charset="0"/>
              </a:rPr>
              <a:t>Miss Ramsha Khalid</a:t>
            </a:r>
          </a:p>
          <a:p>
            <a:endParaRPr lang="en-US" dirty="0"/>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42950D-A326-A7A6-588E-FBFB3F5258B9}"/>
              </a:ext>
            </a:extLst>
          </p:cNvPr>
          <p:cNvPicPr>
            <a:picLocks noChangeAspect="1"/>
          </p:cNvPicPr>
          <p:nvPr/>
        </p:nvPicPr>
        <p:blipFill>
          <a:blip r:embed="rId2"/>
          <a:stretch>
            <a:fillRect/>
          </a:stretch>
        </p:blipFill>
        <p:spPr>
          <a:xfrm>
            <a:off x="0" y="0"/>
            <a:ext cx="12167617" cy="6858000"/>
          </a:xfrm>
          <a:prstGeom prst="rect">
            <a:avLst/>
          </a:prstGeom>
        </p:spPr>
      </p:pic>
      <p:sp>
        <p:nvSpPr>
          <p:cNvPr id="3" name="Rectangle 2">
            <a:extLst>
              <a:ext uri="{FF2B5EF4-FFF2-40B4-BE49-F238E27FC236}">
                <a16:creationId xmlns:a16="http://schemas.microsoft.com/office/drawing/2014/main" id="{3A1ABFD5-B050-622C-E858-A01E43369256}"/>
              </a:ext>
            </a:extLst>
          </p:cNvPr>
          <p:cNvSpPr/>
          <p:nvPr/>
        </p:nvSpPr>
        <p:spPr>
          <a:xfrm>
            <a:off x="2683228" y="232843"/>
            <a:ext cx="6825543" cy="1754326"/>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STATISTICAL DATA ON CAVE SUITES</a:t>
            </a:r>
          </a:p>
        </p:txBody>
      </p:sp>
      <p:pic>
        <p:nvPicPr>
          <p:cNvPr id="5" name="Picture 4">
            <a:extLst>
              <a:ext uri="{FF2B5EF4-FFF2-40B4-BE49-F238E27FC236}">
                <a16:creationId xmlns:a16="http://schemas.microsoft.com/office/drawing/2014/main" id="{4C969668-D882-F445-FF6C-410ACA0B8730}"/>
              </a:ext>
            </a:extLst>
          </p:cNvPr>
          <p:cNvPicPr>
            <a:picLocks noChangeAspect="1"/>
          </p:cNvPicPr>
          <p:nvPr/>
        </p:nvPicPr>
        <p:blipFill>
          <a:blip r:embed="rId3"/>
          <a:stretch>
            <a:fillRect/>
          </a:stretch>
        </p:blipFill>
        <p:spPr>
          <a:xfrm>
            <a:off x="172068" y="2220012"/>
            <a:ext cx="5384001" cy="3686689"/>
          </a:xfrm>
          <a:prstGeom prst="rect">
            <a:avLst/>
          </a:prstGeom>
        </p:spPr>
      </p:pic>
      <p:sp>
        <p:nvSpPr>
          <p:cNvPr id="6" name="TextBox 5">
            <a:extLst>
              <a:ext uri="{FF2B5EF4-FFF2-40B4-BE49-F238E27FC236}">
                <a16:creationId xmlns:a16="http://schemas.microsoft.com/office/drawing/2014/main" id="{087358E6-CE39-9533-4B85-40428E6FDCCD}"/>
              </a:ext>
            </a:extLst>
          </p:cNvPr>
          <p:cNvSpPr txBox="1"/>
          <p:nvPr/>
        </p:nvSpPr>
        <p:spPr>
          <a:xfrm>
            <a:off x="96782" y="5954878"/>
            <a:ext cx="5172891"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1.8: Exported from Excel</a:t>
            </a:r>
          </a:p>
        </p:txBody>
      </p:sp>
      <p:pic>
        <p:nvPicPr>
          <p:cNvPr id="8" name="Picture 7">
            <a:extLst>
              <a:ext uri="{FF2B5EF4-FFF2-40B4-BE49-F238E27FC236}">
                <a16:creationId xmlns:a16="http://schemas.microsoft.com/office/drawing/2014/main" id="{3F146BFD-776A-42BD-6501-B7C59C859757}"/>
              </a:ext>
            </a:extLst>
          </p:cNvPr>
          <p:cNvPicPr>
            <a:picLocks noChangeAspect="1"/>
          </p:cNvPicPr>
          <p:nvPr/>
        </p:nvPicPr>
        <p:blipFill>
          <a:blip r:embed="rId4"/>
          <a:stretch>
            <a:fillRect/>
          </a:stretch>
        </p:blipFill>
        <p:spPr>
          <a:xfrm>
            <a:off x="5728137" y="2220011"/>
            <a:ext cx="6261463" cy="3686689"/>
          </a:xfrm>
          <a:prstGeom prst="rect">
            <a:avLst/>
          </a:prstGeom>
        </p:spPr>
      </p:pic>
      <p:sp>
        <p:nvSpPr>
          <p:cNvPr id="9" name="TextBox 8">
            <a:extLst>
              <a:ext uri="{FF2B5EF4-FFF2-40B4-BE49-F238E27FC236}">
                <a16:creationId xmlns:a16="http://schemas.microsoft.com/office/drawing/2014/main" id="{16AC2955-CF10-9017-9CF5-2FEC64D9ED9F}"/>
              </a:ext>
            </a:extLst>
          </p:cNvPr>
          <p:cNvSpPr txBox="1"/>
          <p:nvPr/>
        </p:nvSpPr>
        <p:spPr>
          <a:xfrm>
            <a:off x="5634446" y="5954878"/>
            <a:ext cx="3579222"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1.9: Exported from Excel</a:t>
            </a:r>
          </a:p>
        </p:txBody>
      </p:sp>
    </p:spTree>
    <p:extLst>
      <p:ext uri="{BB962C8B-B14F-4D97-AF65-F5344CB8AC3E}">
        <p14:creationId xmlns:p14="http://schemas.microsoft.com/office/powerpoint/2010/main" val="253174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603047-71CD-22B6-FD22-C6A539C135F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4422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B9DD1E-BC8C-24A2-9179-CE6B4AC2A5C5}"/>
              </a:ext>
            </a:extLst>
          </p:cNvPr>
          <p:cNvPicPr>
            <a:picLocks noChangeAspect="1"/>
          </p:cNvPicPr>
          <p:nvPr/>
        </p:nvPicPr>
        <p:blipFill>
          <a:blip r:embed="rId2"/>
          <a:stretch>
            <a:fillRect/>
          </a:stretch>
        </p:blipFill>
        <p:spPr>
          <a:xfrm>
            <a:off x="12191" y="0"/>
            <a:ext cx="12167617" cy="6858000"/>
          </a:xfrm>
          <a:prstGeom prst="rect">
            <a:avLst/>
          </a:prstGeom>
        </p:spPr>
      </p:pic>
      <p:pic>
        <p:nvPicPr>
          <p:cNvPr id="4" name="Picture 3">
            <a:extLst>
              <a:ext uri="{FF2B5EF4-FFF2-40B4-BE49-F238E27FC236}">
                <a16:creationId xmlns:a16="http://schemas.microsoft.com/office/drawing/2014/main" id="{FED15B2B-B64B-9AD7-0D9B-8CD1C706DDBB}"/>
              </a:ext>
            </a:extLst>
          </p:cNvPr>
          <p:cNvPicPr>
            <a:picLocks noChangeAspect="1"/>
          </p:cNvPicPr>
          <p:nvPr/>
        </p:nvPicPr>
        <p:blipFill>
          <a:blip r:embed="rId3"/>
          <a:stretch>
            <a:fillRect/>
          </a:stretch>
        </p:blipFill>
        <p:spPr>
          <a:xfrm>
            <a:off x="208803" y="1304366"/>
            <a:ext cx="3467737" cy="4051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B5E5D75-4CF9-3246-2F19-A8716B9542E9}"/>
              </a:ext>
            </a:extLst>
          </p:cNvPr>
          <p:cNvPicPr>
            <a:picLocks noChangeAspect="1"/>
          </p:cNvPicPr>
          <p:nvPr/>
        </p:nvPicPr>
        <p:blipFill>
          <a:blip r:embed="rId4"/>
          <a:stretch>
            <a:fillRect/>
          </a:stretch>
        </p:blipFill>
        <p:spPr>
          <a:xfrm>
            <a:off x="4021591" y="1304366"/>
            <a:ext cx="3787066" cy="4051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FC8E965-9F4B-C10A-480D-87ACD42321AD}"/>
              </a:ext>
            </a:extLst>
          </p:cNvPr>
          <p:cNvPicPr>
            <a:picLocks noChangeAspect="1"/>
          </p:cNvPicPr>
          <p:nvPr/>
        </p:nvPicPr>
        <p:blipFill>
          <a:blip r:embed="rId5"/>
          <a:stretch>
            <a:fillRect/>
          </a:stretch>
        </p:blipFill>
        <p:spPr>
          <a:xfrm>
            <a:off x="8170410" y="1280815"/>
            <a:ext cx="3551713" cy="40749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7DE771C4-98F7-373D-3DAF-352004ED2D9E}"/>
              </a:ext>
            </a:extLst>
          </p:cNvPr>
          <p:cNvSpPr txBox="1"/>
          <p:nvPr/>
        </p:nvSpPr>
        <p:spPr>
          <a:xfrm>
            <a:off x="121919" y="5484614"/>
            <a:ext cx="2516778"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2.0</a:t>
            </a:r>
          </a:p>
        </p:txBody>
      </p:sp>
      <p:sp>
        <p:nvSpPr>
          <p:cNvPr id="11" name="TextBox 10">
            <a:extLst>
              <a:ext uri="{FF2B5EF4-FFF2-40B4-BE49-F238E27FC236}">
                <a16:creationId xmlns:a16="http://schemas.microsoft.com/office/drawing/2014/main" id="{3E163E33-CA9C-DBA9-0F84-E2F59A4B72F8}"/>
              </a:ext>
            </a:extLst>
          </p:cNvPr>
          <p:cNvSpPr txBox="1"/>
          <p:nvPr/>
        </p:nvSpPr>
        <p:spPr>
          <a:xfrm>
            <a:off x="3901440" y="5458487"/>
            <a:ext cx="1541417"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2.1</a:t>
            </a:r>
          </a:p>
        </p:txBody>
      </p:sp>
      <p:sp>
        <p:nvSpPr>
          <p:cNvPr id="12" name="TextBox 11">
            <a:extLst>
              <a:ext uri="{FF2B5EF4-FFF2-40B4-BE49-F238E27FC236}">
                <a16:creationId xmlns:a16="http://schemas.microsoft.com/office/drawing/2014/main" id="{31E7366A-C761-2008-9B2E-AD298BF9D502}"/>
              </a:ext>
            </a:extLst>
          </p:cNvPr>
          <p:cNvSpPr txBox="1"/>
          <p:nvPr/>
        </p:nvSpPr>
        <p:spPr>
          <a:xfrm>
            <a:off x="8072845" y="5484614"/>
            <a:ext cx="1802675"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2.2</a:t>
            </a:r>
          </a:p>
        </p:txBody>
      </p:sp>
    </p:spTree>
    <p:extLst>
      <p:ext uri="{BB962C8B-B14F-4D97-AF65-F5344CB8AC3E}">
        <p14:creationId xmlns:p14="http://schemas.microsoft.com/office/powerpoint/2010/main" val="1846258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5A74D-AD67-350A-8B64-18C4A8FDFEAC}"/>
              </a:ext>
            </a:extLst>
          </p:cNvPr>
          <p:cNvPicPr>
            <a:picLocks noChangeAspect="1"/>
          </p:cNvPicPr>
          <p:nvPr/>
        </p:nvPicPr>
        <p:blipFill>
          <a:blip r:embed="rId3"/>
          <a:stretch>
            <a:fillRect/>
          </a:stretch>
        </p:blipFill>
        <p:spPr>
          <a:xfrm>
            <a:off x="0" y="0"/>
            <a:ext cx="12287793" cy="6858000"/>
          </a:xfrm>
          <a:prstGeom prst="rect">
            <a:avLst/>
          </a:prstGeom>
        </p:spPr>
      </p:pic>
      <p:sp>
        <p:nvSpPr>
          <p:cNvPr id="5" name="Rectangle 4">
            <a:extLst>
              <a:ext uri="{FF2B5EF4-FFF2-40B4-BE49-F238E27FC236}">
                <a16:creationId xmlns:a16="http://schemas.microsoft.com/office/drawing/2014/main" id="{33493E85-2B41-EE26-86B7-C3254776BD23}"/>
              </a:ext>
            </a:extLst>
          </p:cNvPr>
          <p:cNvSpPr/>
          <p:nvPr/>
        </p:nvSpPr>
        <p:spPr>
          <a:xfrm>
            <a:off x="3526450" y="258970"/>
            <a:ext cx="5139099"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chemeClr val="bg2">
                    <a:lumMod val="50000"/>
                  </a:schemeClr>
                </a:solidFill>
                <a:effectLst>
                  <a:outerShdw dist="38100" dir="2700000" algn="tl" rotWithShape="0">
                    <a:schemeClr val="accent2"/>
                  </a:outerShdw>
                </a:effectLst>
                <a:latin typeface="Bernard MT Condensed" panose="02050806060905020404" pitchFamily="18" charset="0"/>
              </a:rPr>
              <a:t>CONTACT/BOOKING</a:t>
            </a:r>
          </a:p>
        </p:txBody>
      </p:sp>
      <p:pic>
        <p:nvPicPr>
          <p:cNvPr id="7" name="Picture 6">
            <a:extLst>
              <a:ext uri="{FF2B5EF4-FFF2-40B4-BE49-F238E27FC236}">
                <a16:creationId xmlns:a16="http://schemas.microsoft.com/office/drawing/2014/main" id="{9A4A65B7-3EC4-F81F-CDC6-60132CA217F7}"/>
              </a:ext>
            </a:extLst>
          </p:cNvPr>
          <p:cNvPicPr>
            <a:picLocks noChangeAspect="1"/>
          </p:cNvPicPr>
          <p:nvPr/>
        </p:nvPicPr>
        <p:blipFill>
          <a:blip r:embed="rId4"/>
          <a:stretch>
            <a:fillRect/>
          </a:stretch>
        </p:blipFill>
        <p:spPr>
          <a:xfrm>
            <a:off x="626499" y="1261383"/>
            <a:ext cx="4890899" cy="4808622"/>
          </a:xfrm>
          <a:prstGeom prst="rect">
            <a:avLst/>
          </a:prstGeom>
        </p:spPr>
      </p:pic>
      <p:pic>
        <p:nvPicPr>
          <p:cNvPr id="9" name="Picture 8">
            <a:extLst>
              <a:ext uri="{FF2B5EF4-FFF2-40B4-BE49-F238E27FC236}">
                <a16:creationId xmlns:a16="http://schemas.microsoft.com/office/drawing/2014/main" id="{8926DFD7-5527-0EA1-51B1-56FA481C94DC}"/>
              </a:ext>
            </a:extLst>
          </p:cNvPr>
          <p:cNvPicPr>
            <a:picLocks noChangeAspect="1"/>
          </p:cNvPicPr>
          <p:nvPr/>
        </p:nvPicPr>
        <p:blipFill>
          <a:blip r:embed="rId5"/>
          <a:stretch>
            <a:fillRect/>
          </a:stretch>
        </p:blipFill>
        <p:spPr>
          <a:xfrm>
            <a:off x="6143896" y="1232219"/>
            <a:ext cx="4955763" cy="4808622"/>
          </a:xfrm>
          <a:prstGeom prst="rect">
            <a:avLst/>
          </a:prstGeom>
        </p:spPr>
      </p:pic>
      <p:sp>
        <p:nvSpPr>
          <p:cNvPr id="10" name="Rectangle 9">
            <a:extLst>
              <a:ext uri="{FF2B5EF4-FFF2-40B4-BE49-F238E27FC236}">
                <a16:creationId xmlns:a16="http://schemas.microsoft.com/office/drawing/2014/main" id="{317E4547-59E3-3947-AD64-1698A3FB9666}"/>
              </a:ext>
            </a:extLst>
          </p:cNvPr>
          <p:cNvSpPr/>
          <p:nvPr/>
        </p:nvSpPr>
        <p:spPr>
          <a:xfrm>
            <a:off x="626499" y="6119924"/>
            <a:ext cx="10473160" cy="5184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C3B2644-65FF-D1F1-1AC4-DB7522989E46}"/>
              </a:ext>
            </a:extLst>
          </p:cNvPr>
          <p:cNvSpPr txBox="1"/>
          <p:nvPr/>
        </p:nvSpPr>
        <p:spPr>
          <a:xfrm>
            <a:off x="680335" y="6229698"/>
            <a:ext cx="8134350"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2.3 &amp; 2.4 : Call to action buttons, and input requiring boxes.</a:t>
            </a:r>
          </a:p>
        </p:txBody>
      </p:sp>
    </p:spTree>
    <p:extLst>
      <p:ext uri="{BB962C8B-B14F-4D97-AF65-F5344CB8AC3E}">
        <p14:creationId xmlns:p14="http://schemas.microsoft.com/office/powerpoint/2010/main" val="1838635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0B71AE-4382-2E2F-43D7-3040AE2E8715}"/>
              </a:ext>
            </a:extLst>
          </p:cNvPr>
          <p:cNvSpPr/>
          <p:nvPr/>
        </p:nvSpPr>
        <p:spPr>
          <a:xfrm>
            <a:off x="3729005" y="443210"/>
            <a:ext cx="473398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DESIGN DECISIONS</a:t>
            </a:r>
          </a:p>
        </p:txBody>
      </p:sp>
      <p:pic>
        <p:nvPicPr>
          <p:cNvPr id="6" name="Picture 5">
            <a:extLst>
              <a:ext uri="{FF2B5EF4-FFF2-40B4-BE49-F238E27FC236}">
                <a16:creationId xmlns:a16="http://schemas.microsoft.com/office/drawing/2014/main" id="{A5FA841A-91C3-005B-0C88-0398FC41008F}"/>
              </a:ext>
            </a:extLst>
          </p:cNvPr>
          <p:cNvPicPr>
            <a:picLocks noChangeAspect="1"/>
          </p:cNvPicPr>
          <p:nvPr/>
        </p:nvPicPr>
        <p:blipFill>
          <a:blip r:embed="rId2"/>
          <a:stretch>
            <a:fillRect/>
          </a:stretch>
        </p:blipFill>
        <p:spPr>
          <a:xfrm>
            <a:off x="1" y="245533"/>
            <a:ext cx="12192000" cy="6858000"/>
          </a:xfrm>
          <a:prstGeom prst="rect">
            <a:avLst/>
          </a:prstGeom>
        </p:spPr>
      </p:pic>
      <p:sp>
        <p:nvSpPr>
          <p:cNvPr id="7" name="Rectangle 6">
            <a:extLst>
              <a:ext uri="{FF2B5EF4-FFF2-40B4-BE49-F238E27FC236}">
                <a16:creationId xmlns:a16="http://schemas.microsoft.com/office/drawing/2014/main" id="{0A2A6856-2FD6-BA65-7682-B09731F4074D}"/>
              </a:ext>
            </a:extLst>
          </p:cNvPr>
          <p:cNvSpPr/>
          <p:nvPr/>
        </p:nvSpPr>
        <p:spPr>
          <a:xfrm>
            <a:off x="3729004" y="443210"/>
            <a:ext cx="4733989"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DESIGN DECISIONS</a:t>
            </a:r>
          </a:p>
        </p:txBody>
      </p:sp>
      <p:sp>
        <p:nvSpPr>
          <p:cNvPr id="8" name="Rectangle: Rounded Corners 7">
            <a:extLst>
              <a:ext uri="{FF2B5EF4-FFF2-40B4-BE49-F238E27FC236}">
                <a16:creationId xmlns:a16="http://schemas.microsoft.com/office/drawing/2014/main" id="{1E706A9A-262D-7F02-8326-CCC7BD9E92AC}"/>
              </a:ext>
            </a:extLst>
          </p:cNvPr>
          <p:cNvSpPr/>
          <p:nvPr/>
        </p:nvSpPr>
        <p:spPr>
          <a:xfrm>
            <a:off x="220134" y="2252133"/>
            <a:ext cx="3801534" cy="29718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ACB00EA-A466-5635-BFE3-E1F4D88323BB}"/>
              </a:ext>
            </a:extLst>
          </p:cNvPr>
          <p:cNvPicPr>
            <a:picLocks noChangeAspect="1"/>
          </p:cNvPicPr>
          <p:nvPr/>
        </p:nvPicPr>
        <p:blipFill>
          <a:blip r:embed="rId3"/>
          <a:stretch>
            <a:fillRect/>
          </a:stretch>
        </p:blipFill>
        <p:spPr>
          <a:xfrm>
            <a:off x="4187784" y="2252133"/>
            <a:ext cx="3816427" cy="2987299"/>
          </a:xfrm>
          <a:prstGeom prst="rect">
            <a:avLst/>
          </a:prstGeom>
        </p:spPr>
      </p:pic>
      <p:pic>
        <p:nvPicPr>
          <p:cNvPr id="10" name="Picture 9">
            <a:extLst>
              <a:ext uri="{FF2B5EF4-FFF2-40B4-BE49-F238E27FC236}">
                <a16:creationId xmlns:a16="http://schemas.microsoft.com/office/drawing/2014/main" id="{229644D3-D899-EB58-547A-3329C750EC60}"/>
              </a:ext>
            </a:extLst>
          </p:cNvPr>
          <p:cNvPicPr>
            <a:picLocks noChangeAspect="1"/>
          </p:cNvPicPr>
          <p:nvPr/>
        </p:nvPicPr>
        <p:blipFill>
          <a:blip r:embed="rId3"/>
          <a:stretch>
            <a:fillRect/>
          </a:stretch>
        </p:blipFill>
        <p:spPr>
          <a:xfrm>
            <a:off x="8155439" y="2180883"/>
            <a:ext cx="3816427" cy="2987299"/>
          </a:xfrm>
          <a:prstGeom prst="rect">
            <a:avLst/>
          </a:prstGeom>
        </p:spPr>
      </p:pic>
      <p:sp>
        <p:nvSpPr>
          <p:cNvPr id="11" name="TextBox 10">
            <a:extLst>
              <a:ext uri="{FF2B5EF4-FFF2-40B4-BE49-F238E27FC236}">
                <a16:creationId xmlns:a16="http://schemas.microsoft.com/office/drawing/2014/main" id="{24114055-217C-A068-CE5B-CA78B9B45B1F}"/>
              </a:ext>
            </a:extLst>
          </p:cNvPr>
          <p:cNvSpPr txBox="1"/>
          <p:nvPr/>
        </p:nvSpPr>
        <p:spPr>
          <a:xfrm>
            <a:off x="372533" y="2658534"/>
            <a:ext cx="3356471" cy="2062103"/>
          </a:xfrm>
          <a:prstGeom prst="rect">
            <a:avLst/>
          </a:prstGeom>
          <a:noFill/>
        </p:spPr>
        <p:txBody>
          <a:bodyPr wrap="square" rtlCol="0">
            <a:spAutoFit/>
          </a:bodyPr>
          <a:lstStyle/>
          <a:p>
            <a:r>
              <a:rPr lang="en-US" sz="1600" b="1" u="sng" dirty="0">
                <a:latin typeface="Bahnschrift SemiBold" panose="020B0502040204020203" pitchFamily="34" charset="0"/>
              </a:rPr>
              <a:t>Fonts Families:</a:t>
            </a:r>
          </a:p>
          <a:p>
            <a:r>
              <a:rPr lang="en-US" sz="1400" dirty="0">
                <a:latin typeface="Bahnschrift SemiBold" panose="020B0502040204020203" pitchFamily="34" charset="0"/>
              </a:rPr>
              <a:t>Two complementary font families were chosen to create a balance between elegance and readability.</a:t>
            </a:r>
          </a:p>
          <a:p>
            <a:endParaRPr lang="en-US" sz="1400" dirty="0">
              <a:latin typeface="Bahnschrift SemiBold" panose="020B0502040204020203" pitchFamily="34" charset="0"/>
            </a:endParaRPr>
          </a:p>
          <a:p>
            <a:pPr marL="285750" lvl="0" indent="-285750">
              <a:buFont typeface="Arial" panose="020B0604020202020204" pitchFamily="34" charset="0"/>
              <a:buChar char="•"/>
            </a:pPr>
            <a:r>
              <a:rPr lang="en-US" sz="1400" b="1" dirty="0">
                <a:latin typeface="Bahnschrift SemiBold" panose="020B0502040204020203" pitchFamily="34" charset="0"/>
              </a:rPr>
              <a:t>Playfair Display (Serif)</a:t>
            </a:r>
            <a:r>
              <a:rPr lang="en-US" sz="1400" dirty="0">
                <a:latin typeface="Bahnschrift SemiBold" panose="020B0502040204020203" pitchFamily="34" charset="0"/>
              </a:rPr>
              <a:t> is used for headings.</a:t>
            </a:r>
          </a:p>
          <a:p>
            <a:pPr marL="285750" lvl="0" indent="-285750">
              <a:buFont typeface="Arial" panose="020B0604020202020204" pitchFamily="34" charset="0"/>
              <a:buChar char="•"/>
            </a:pPr>
            <a:r>
              <a:rPr lang="en-US" sz="1400" b="1" dirty="0">
                <a:latin typeface="Bahnschrift SemiBold" panose="020B0502040204020203" pitchFamily="34" charset="0"/>
              </a:rPr>
              <a:t>Montserrat (Sans-serif)</a:t>
            </a:r>
            <a:r>
              <a:rPr lang="en-US" sz="1400" dirty="0">
                <a:latin typeface="Bahnschrift SemiBold" panose="020B0502040204020203" pitchFamily="34" charset="0"/>
              </a:rPr>
              <a:t> is used for body text.</a:t>
            </a:r>
          </a:p>
        </p:txBody>
      </p:sp>
      <p:sp>
        <p:nvSpPr>
          <p:cNvPr id="12" name="TextBox 11">
            <a:extLst>
              <a:ext uri="{FF2B5EF4-FFF2-40B4-BE49-F238E27FC236}">
                <a16:creationId xmlns:a16="http://schemas.microsoft.com/office/drawing/2014/main" id="{E20B3052-D26B-31C5-E8A7-9726E8E3CC86}"/>
              </a:ext>
            </a:extLst>
          </p:cNvPr>
          <p:cNvSpPr txBox="1"/>
          <p:nvPr/>
        </p:nvSpPr>
        <p:spPr>
          <a:xfrm>
            <a:off x="4523829" y="2428971"/>
            <a:ext cx="3183467" cy="2739211"/>
          </a:xfrm>
          <a:prstGeom prst="rect">
            <a:avLst/>
          </a:prstGeom>
          <a:noFill/>
        </p:spPr>
        <p:txBody>
          <a:bodyPr wrap="square" rtlCol="0">
            <a:spAutoFit/>
          </a:bodyPr>
          <a:lstStyle/>
          <a:p>
            <a:pPr lvl="0"/>
            <a:r>
              <a:rPr lang="en-US" sz="1600" b="1" u="sng" dirty="0">
                <a:latin typeface="Bahnschrift SemiBold" panose="020B0502040204020203" pitchFamily="34" charset="0"/>
              </a:rPr>
              <a:t>Font Colors:</a:t>
            </a:r>
          </a:p>
          <a:p>
            <a:pPr marL="285750" lvl="0" indent="-285750">
              <a:buFont typeface="Arial" panose="020B0604020202020204" pitchFamily="34" charset="0"/>
              <a:buChar char="•"/>
            </a:pPr>
            <a:r>
              <a:rPr lang="en-US" sz="1400" b="1" dirty="0">
                <a:latin typeface="Bahnschrift SemiBold" panose="020B0502040204020203" pitchFamily="34" charset="0"/>
              </a:rPr>
              <a:t>Orange Primary Color</a:t>
            </a:r>
            <a:endParaRPr lang="en-US" sz="1200" dirty="0">
              <a:latin typeface="Bahnschrift SemiBold" panose="020B0502040204020203" pitchFamily="34" charset="0"/>
            </a:endParaRPr>
          </a:p>
          <a:p>
            <a:pPr marL="285750" lvl="0" indent="-285750">
              <a:buFont typeface="Arial" panose="020B0604020202020204" pitchFamily="34" charset="0"/>
              <a:buChar char="•"/>
            </a:pPr>
            <a:r>
              <a:rPr lang="en-US" sz="1400" b="1" dirty="0">
                <a:latin typeface="Bahnschrift SemiBold" panose="020B0502040204020203" pitchFamily="34" charset="0"/>
              </a:rPr>
              <a:t>Orange Secondary</a:t>
            </a:r>
            <a:r>
              <a:rPr lang="en-US" sz="1400" dirty="0">
                <a:latin typeface="Bahnschrift SemiBold" panose="020B0502040204020203" pitchFamily="34" charset="0"/>
              </a:rPr>
              <a:t> </a:t>
            </a:r>
            <a:r>
              <a:rPr lang="en-US" sz="1400" b="1" dirty="0">
                <a:latin typeface="Bahnschrift SemiBold" panose="020B0502040204020203" pitchFamily="34" charset="0"/>
              </a:rPr>
              <a:t>Color</a:t>
            </a:r>
            <a:r>
              <a:rPr lang="en-US" sz="1400" dirty="0">
                <a:latin typeface="Bahnschrift SemiBold" panose="020B0502040204020203" pitchFamily="34" charset="0"/>
              </a:rPr>
              <a:t> (#8B4513)</a:t>
            </a:r>
            <a:endParaRPr lang="en-US" sz="1200" dirty="0">
              <a:latin typeface="Bahnschrift SemiBold" panose="020B0502040204020203" pitchFamily="34" charset="0"/>
            </a:endParaRPr>
          </a:p>
          <a:p>
            <a:pPr marL="285750" lvl="0" indent="-285750">
              <a:buFont typeface="Arial" panose="020B0604020202020204" pitchFamily="34" charset="0"/>
              <a:buChar char="•"/>
            </a:pPr>
            <a:r>
              <a:rPr lang="en-US" sz="1400" b="1" dirty="0">
                <a:latin typeface="Bahnschrift SemiBold" panose="020B0502040204020203" pitchFamily="34" charset="0"/>
              </a:rPr>
              <a:t>Dark Text Color</a:t>
            </a:r>
            <a:r>
              <a:rPr lang="en-US" sz="1400" dirty="0">
                <a:latin typeface="Bahnschrift SemiBold" panose="020B0502040204020203" pitchFamily="34" charset="0"/>
              </a:rPr>
              <a:t> is used for readability and contrast, ensuring text is easy to read.</a:t>
            </a:r>
            <a:endParaRPr lang="en-US" sz="1200" dirty="0">
              <a:latin typeface="Bahnschrift SemiBold" panose="020B0502040204020203" pitchFamily="34" charset="0"/>
            </a:endParaRPr>
          </a:p>
          <a:p>
            <a:pPr marL="285750" lvl="0" indent="-285750">
              <a:buFont typeface="Arial" panose="020B0604020202020204" pitchFamily="34" charset="0"/>
              <a:buChar char="•"/>
            </a:pPr>
            <a:r>
              <a:rPr lang="en-US" sz="1400" b="1" dirty="0">
                <a:latin typeface="Bahnschrift SemiBold" panose="020B0502040204020203" pitchFamily="34" charset="0"/>
              </a:rPr>
              <a:t>Light Text Color</a:t>
            </a:r>
            <a:r>
              <a:rPr lang="en-US" sz="1400" dirty="0">
                <a:latin typeface="Bahnschrift SemiBold" panose="020B0502040204020203" pitchFamily="34" charset="0"/>
              </a:rPr>
              <a:t> is applied on dark backgrounds to maintain clarity and visual balance.</a:t>
            </a:r>
            <a:endParaRPr lang="en-US" sz="1200" dirty="0">
              <a:latin typeface="Bahnschrift SemiBold" panose="020B0502040204020203" pitchFamily="34" charset="0"/>
            </a:endParaRPr>
          </a:p>
          <a:p>
            <a:pPr marL="285750" lvl="0" indent="-285750">
              <a:buFont typeface="Arial" panose="020B0604020202020204" pitchFamily="34" charset="0"/>
              <a:buChar char="•"/>
            </a:pPr>
            <a:r>
              <a:rPr lang="en-US" sz="1400" b="1" dirty="0">
                <a:latin typeface="Bahnschrift SemiBold" panose="020B0502040204020203" pitchFamily="34" charset="0"/>
              </a:rPr>
              <a:t>Blue-1 Color as in the accent color.</a:t>
            </a:r>
            <a:endParaRPr lang="en-US" sz="1200" dirty="0">
              <a:latin typeface="Bahnschrift SemiBold" panose="020B0502040204020203" pitchFamily="34" charset="0"/>
            </a:endParaRPr>
          </a:p>
        </p:txBody>
      </p:sp>
      <p:sp>
        <p:nvSpPr>
          <p:cNvPr id="13" name="TextBox 12">
            <a:extLst>
              <a:ext uri="{FF2B5EF4-FFF2-40B4-BE49-F238E27FC236}">
                <a16:creationId xmlns:a16="http://schemas.microsoft.com/office/drawing/2014/main" id="{67650E0D-5F85-F207-B9BC-4F36274CDB9E}"/>
              </a:ext>
            </a:extLst>
          </p:cNvPr>
          <p:cNvSpPr txBox="1"/>
          <p:nvPr/>
        </p:nvSpPr>
        <p:spPr>
          <a:xfrm>
            <a:off x="8462993" y="2428971"/>
            <a:ext cx="3094007" cy="2616101"/>
          </a:xfrm>
          <a:prstGeom prst="rect">
            <a:avLst/>
          </a:prstGeom>
          <a:noFill/>
        </p:spPr>
        <p:txBody>
          <a:bodyPr wrap="square" rtlCol="0">
            <a:spAutoFit/>
          </a:bodyPr>
          <a:lstStyle/>
          <a:p>
            <a:r>
              <a:rPr lang="en-US" sz="1600" b="1" dirty="0">
                <a:latin typeface="Bahnschrift SemiBold" panose="020B0502040204020203" pitchFamily="34" charset="0"/>
              </a:rPr>
              <a:t>Layout and Structure Decisions</a:t>
            </a:r>
          </a:p>
          <a:p>
            <a:endParaRPr lang="en-US" sz="1600" b="1" dirty="0">
              <a:latin typeface="Bahnschrift SemiBold" panose="020B0502040204020203" pitchFamily="34" charset="0"/>
            </a:endParaRPr>
          </a:p>
          <a:p>
            <a:r>
              <a:rPr lang="en-US" sz="1200" dirty="0">
                <a:latin typeface="Bahnschrift SemiBold" panose="020B0502040204020203" pitchFamily="34" charset="0"/>
              </a:rPr>
              <a:t>The layout of the website was designed to be clean, structured, and user-friendly. Content is arranged in a clear visual hierarchy, with headings, subheadings, and body text properly separated. The layout is designed to be responsive, allowing the website to adapt smoothly to different screen sizes such as mobile, tablet, and desktop. A consistent layout structure is maintained across all pages to provide a uniform user experience.</a:t>
            </a:r>
          </a:p>
        </p:txBody>
      </p:sp>
    </p:spTree>
    <p:extLst>
      <p:ext uri="{BB962C8B-B14F-4D97-AF65-F5344CB8AC3E}">
        <p14:creationId xmlns:p14="http://schemas.microsoft.com/office/powerpoint/2010/main" val="3473646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16181-B040-6EF4-2BF4-4B08B30BE361}"/>
              </a:ext>
            </a:extLst>
          </p:cNvPr>
          <p:cNvPicPr>
            <a:picLocks noChangeAspect="1"/>
          </p:cNvPicPr>
          <p:nvPr/>
        </p:nvPicPr>
        <p:blipFill>
          <a:blip r:embed="rId2"/>
          <a:stretch>
            <a:fillRect/>
          </a:stretch>
        </p:blipFill>
        <p:spPr>
          <a:xfrm>
            <a:off x="12191" y="0"/>
            <a:ext cx="12167617" cy="6858000"/>
          </a:xfrm>
          <a:prstGeom prst="rect">
            <a:avLst/>
          </a:prstGeom>
        </p:spPr>
      </p:pic>
      <p:sp>
        <p:nvSpPr>
          <p:cNvPr id="3" name="Rectangle 2">
            <a:extLst>
              <a:ext uri="{FF2B5EF4-FFF2-40B4-BE49-F238E27FC236}">
                <a16:creationId xmlns:a16="http://schemas.microsoft.com/office/drawing/2014/main" id="{6661F685-47F4-F54A-BB74-E23A52C26132}"/>
              </a:ext>
            </a:extLst>
          </p:cNvPr>
          <p:cNvSpPr/>
          <p:nvPr/>
        </p:nvSpPr>
        <p:spPr>
          <a:xfrm>
            <a:off x="5288726" y="395585"/>
            <a:ext cx="1614545"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LINKS</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endParaRPr>
          </a:p>
        </p:txBody>
      </p:sp>
      <p:sp>
        <p:nvSpPr>
          <p:cNvPr id="4" name="TextBox 3">
            <a:extLst>
              <a:ext uri="{FF2B5EF4-FFF2-40B4-BE49-F238E27FC236}">
                <a16:creationId xmlns:a16="http://schemas.microsoft.com/office/drawing/2014/main" id="{DA5BD41E-F6D3-4278-BBD9-28A0D55523A1}"/>
              </a:ext>
            </a:extLst>
          </p:cNvPr>
          <p:cNvSpPr txBox="1"/>
          <p:nvPr/>
        </p:nvSpPr>
        <p:spPr>
          <a:xfrm>
            <a:off x="323851" y="2143125"/>
            <a:ext cx="8458200" cy="738664"/>
          </a:xfrm>
          <a:prstGeom prst="rect">
            <a:avLst/>
          </a:prstGeom>
          <a:noFill/>
        </p:spPr>
        <p:txBody>
          <a:bodyPr wrap="square" rtlCol="0">
            <a:spAutoFit/>
          </a:bodyPr>
          <a:lstStyle/>
          <a:p>
            <a:pPr algn="just"/>
            <a:r>
              <a:rPr lang="en-US" sz="1400" dirty="0">
                <a:solidFill>
                  <a:schemeClr val="bg1"/>
                </a:solidFill>
                <a:latin typeface="Bahnschrift SemiBold" panose="020B0502040204020203" pitchFamily="34" charset="0"/>
                <a:hlinkClick r:id="rId3">
                  <a:extLst>
                    <a:ext uri="{A12FA001-AC4F-418D-AE19-62706E023703}">
                      <ahyp:hlinkClr xmlns:ahyp="http://schemas.microsoft.com/office/drawing/2018/hyperlinkcolor" val="tx"/>
                    </a:ext>
                  </a:extLst>
                </a:hlinkClick>
              </a:rPr>
              <a:t>https://www.linkedin.com/posts/duaa-zehra-b112033a5_hello-everyone-i-would-like-to-share-a-demonstrationalactivity7414681951779074048V0h3?utm_source=share&amp;utm_medium=member_desktop&amp;rcm=ACoAAGMqAn0Bv1wcRphaWm3nebB_kh2d9IoyzMs</a:t>
            </a:r>
            <a:endParaRPr lang="en-US" sz="1400" dirty="0">
              <a:solidFill>
                <a:schemeClr val="bg1"/>
              </a:solidFill>
              <a:latin typeface="Bahnschrift SemiBold" panose="020B0502040204020203" pitchFamily="34" charset="0"/>
            </a:endParaRPr>
          </a:p>
        </p:txBody>
      </p:sp>
      <p:sp>
        <p:nvSpPr>
          <p:cNvPr id="5" name="TextBox 4">
            <a:extLst>
              <a:ext uri="{FF2B5EF4-FFF2-40B4-BE49-F238E27FC236}">
                <a16:creationId xmlns:a16="http://schemas.microsoft.com/office/drawing/2014/main" id="{FF064375-2E3E-65F3-7D10-4532AA4437F3}"/>
              </a:ext>
            </a:extLst>
          </p:cNvPr>
          <p:cNvSpPr txBox="1"/>
          <p:nvPr/>
        </p:nvSpPr>
        <p:spPr>
          <a:xfrm>
            <a:off x="323851" y="1773793"/>
            <a:ext cx="40005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highlight>
                  <a:srgbClr val="000080"/>
                </a:highlight>
                <a:latin typeface="Bahnschrift SemiBold" panose="020B0502040204020203" pitchFamily="34" charset="0"/>
              </a:rPr>
              <a:t>DEMONSTRATIONAL VIDEO LINK</a:t>
            </a:r>
          </a:p>
        </p:txBody>
      </p:sp>
      <p:sp>
        <p:nvSpPr>
          <p:cNvPr id="6" name="TextBox 5">
            <a:extLst>
              <a:ext uri="{FF2B5EF4-FFF2-40B4-BE49-F238E27FC236}">
                <a16:creationId xmlns:a16="http://schemas.microsoft.com/office/drawing/2014/main" id="{ED4AB43F-D72A-0AA6-FA54-7F837928B4F1}"/>
              </a:ext>
            </a:extLst>
          </p:cNvPr>
          <p:cNvSpPr txBox="1"/>
          <p:nvPr/>
        </p:nvSpPr>
        <p:spPr>
          <a:xfrm>
            <a:off x="323851" y="3080862"/>
            <a:ext cx="4343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highlight>
                  <a:srgbClr val="000080"/>
                </a:highlight>
                <a:latin typeface="Bahnschrift SemiBold" panose="020B0502040204020203" pitchFamily="34" charset="0"/>
              </a:rPr>
              <a:t>GITHUB REPOSITORY LINKS</a:t>
            </a:r>
          </a:p>
        </p:txBody>
      </p:sp>
      <p:sp>
        <p:nvSpPr>
          <p:cNvPr id="7" name="TextBox 6">
            <a:extLst>
              <a:ext uri="{FF2B5EF4-FFF2-40B4-BE49-F238E27FC236}">
                <a16:creationId xmlns:a16="http://schemas.microsoft.com/office/drawing/2014/main" id="{BF63E3A3-F26E-5675-9197-FD1BDED0C550}"/>
              </a:ext>
            </a:extLst>
          </p:cNvPr>
          <p:cNvSpPr txBox="1"/>
          <p:nvPr/>
        </p:nvSpPr>
        <p:spPr>
          <a:xfrm>
            <a:off x="323851" y="3668435"/>
            <a:ext cx="7096125" cy="307777"/>
          </a:xfrm>
          <a:prstGeom prst="rect">
            <a:avLst/>
          </a:prstGeom>
          <a:noFill/>
        </p:spPr>
        <p:txBody>
          <a:bodyPr wrap="square" rtlCol="0">
            <a:spAutoFit/>
          </a:bodyPr>
          <a:lstStyle/>
          <a:p>
            <a:r>
              <a:rPr lang="en-US" sz="1400" b="1" dirty="0">
                <a:solidFill>
                  <a:schemeClr val="bg1"/>
                </a:solidFill>
                <a:latin typeface="Bahnschrift SemiBold" panose="020B0502040204020203" pitchFamily="34" charset="0"/>
                <a:hlinkClick r:id="rId4" action="ppaction://hlinkfile">
                  <a:extLst>
                    <a:ext uri="{A12FA001-AC4F-418D-AE19-62706E023703}">
                      <ahyp:hlinkClr xmlns:ahyp="http://schemas.microsoft.com/office/drawing/2018/hyperlinkcolor" val="tx"/>
                    </a:ext>
                  </a:extLst>
                </a:hlinkClick>
              </a:rPr>
              <a:t>https://hooriyasohail90-bot.github.io/Group-8-Aeris-Cave-Resort/index.html</a:t>
            </a:r>
            <a:endParaRPr lang="en-US" sz="1400"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75904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99B3C3-B967-96E5-63B0-3E117A4A0D4F}"/>
              </a:ext>
            </a:extLst>
          </p:cNvPr>
          <p:cNvPicPr>
            <a:picLocks noChangeAspect="1"/>
          </p:cNvPicPr>
          <p:nvPr/>
        </p:nvPicPr>
        <p:blipFill>
          <a:blip r:embed="rId3"/>
          <a:stretch>
            <a:fillRect/>
          </a:stretch>
        </p:blipFill>
        <p:spPr>
          <a:xfrm>
            <a:off x="12191" y="0"/>
            <a:ext cx="12167617" cy="6858000"/>
          </a:xfrm>
          <a:prstGeom prst="rect">
            <a:avLst/>
          </a:prstGeom>
        </p:spPr>
      </p:pic>
      <p:sp>
        <p:nvSpPr>
          <p:cNvPr id="3" name="Rectangle 2">
            <a:extLst>
              <a:ext uri="{FF2B5EF4-FFF2-40B4-BE49-F238E27FC236}">
                <a16:creationId xmlns:a16="http://schemas.microsoft.com/office/drawing/2014/main" id="{02AA233F-D7FE-0C04-412F-41B8F1958743}"/>
              </a:ext>
            </a:extLst>
          </p:cNvPr>
          <p:cNvSpPr/>
          <p:nvPr/>
        </p:nvSpPr>
        <p:spPr>
          <a:xfrm>
            <a:off x="2346592" y="319385"/>
            <a:ext cx="7956025"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REFLECTIONS/PROGRESSIONS</a:t>
            </a:r>
          </a:p>
        </p:txBody>
      </p:sp>
      <p:sp>
        <p:nvSpPr>
          <p:cNvPr id="5" name="Rectangle: Rounded Corners 4">
            <a:extLst>
              <a:ext uri="{FF2B5EF4-FFF2-40B4-BE49-F238E27FC236}">
                <a16:creationId xmlns:a16="http://schemas.microsoft.com/office/drawing/2014/main" id="{ECD1787E-805A-AA98-5CDF-2DD4A753572A}"/>
              </a:ext>
            </a:extLst>
          </p:cNvPr>
          <p:cNvSpPr/>
          <p:nvPr/>
        </p:nvSpPr>
        <p:spPr>
          <a:xfrm>
            <a:off x="209550" y="2133600"/>
            <a:ext cx="5314950" cy="3600450"/>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6781181-9324-18F7-97B1-50E752401456}"/>
              </a:ext>
            </a:extLst>
          </p:cNvPr>
          <p:cNvPicPr>
            <a:picLocks noChangeAspect="1"/>
          </p:cNvPicPr>
          <p:nvPr/>
        </p:nvPicPr>
        <p:blipFill>
          <a:blip r:embed="rId4"/>
          <a:stretch>
            <a:fillRect/>
          </a:stretch>
        </p:blipFill>
        <p:spPr>
          <a:xfrm>
            <a:off x="6095999" y="2123424"/>
            <a:ext cx="5328366" cy="3600450"/>
          </a:xfrm>
          <a:prstGeom prst="rect">
            <a:avLst/>
          </a:prstGeom>
        </p:spPr>
      </p:pic>
      <p:sp>
        <p:nvSpPr>
          <p:cNvPr id="7" name="TextBox 6">
            <a:extLst>
              <a:ext uri="{FF2B5EF4-FFF2-40B4-BE49-F238E27FC236}">
                <a16:creationId xmlns:a16="http://schemas.microsoft.com/office/drawing/2014/main" id="{EE1941F2-7720-BDF0-DCA6-913773D4EE6D}"/>
              </a:ext>
            </a:extLst>
          </p:cNvPr>
          <p:cNvSpPr txBox="1"/>
          <p:nvPr/>
        </p:nvSpPr>
        <p:spPr>
          <a:xfrm>
            <a:off x="428626" y="2362199"/>
            <a:ext cx="3543299" cy="3016210"/>
          </a:xfrm>
          <a:prstGeom prst="rect">
            <a:avLst/>
          </a:prstGeom>
          <a:noFill/>
        </p:spPr>
        <p:txBody>
          <a:bodyPr wrap="square" rtlCol="0">
            <a:spAutoFit/>
          </a:bodyPr>
          <a:lstStyle/>
          <a:p>
            <a:r>
              <a:rPr lang="en-US" sz="1600" b="1" u="sng" dirty="0">
                <a:latin typeface="Bahnschrift SemiBold" panose="020B0502040204020203" pitchFamily="34" charset="0"/>
              </a:rPr>
              <a:t>REFLECTIONS:</a:t>
            </a:r>
          </a:p>
          <a:p>
            <a:endParaRPr lang="en-US" sz="1600" dirty="0">
              <a:latin typeface="Bahnschrift SemiBold" panose="020B0502040204020203" pitchFamily="34" charset="0"/>
            </a:endParaRPr>
          </a:p>
          <a:p>
            <a:pPr marL="171450" indent="-171450">
              <a:buFont typeface="Arial" panose="020B0604020202020204" pitchFamily="34" charset="0"/>
              <a:buChar char="•"/>
            </a:pPr>
            <a:r>
              <a:rPr lang="en-US" sz="1400" dirty="0">
                <a:latin typeface="Bahnschrift SemiBold" panose="020B0502040204020203" pitchFamily="34" charset="0"/>
              </a:rPr>
              <a:t>Gained practical experience in creating a complete website using HTML and CSS.</a:t>
            </a:r>
          </a:p>
          <a:p>
            <a:pPr marL="171450" indent="-171450">
              <a:buFont typeface="Arial" panose="020B0604020202020204" pitchFamily="34" charset="0"/>
              <a:buChar char="•"/>
            </a:pPr>
            <a:endParaRPr lang="en-US" sz="1400" dirty="0">
              <a:latin typeface="Bahnschrift SemiBold" panose="020B0502040204020203" pitchFamily="34" charset="0"/>
            </a:endParaRPr>
          </a:p>
          <a:p>
            <a:pPr marL="171450" indent="-171450">
              <a:buFont typeface="Arial" panose="020B0604020202020204" pitchFamily="34" charset="0"/>
              <a:buChar char="•"/>
            </a:pPr>
            <a:r>
              <a:rPr lang="en-US" sz="1400" dirty="0">
                <a:latin typeface="Bahnschrift SemiBold" panose="020B0502040204020203" pitchFamily="34" charset="0"/>
              </a:rPr>
              <a:t>Improved understanding of layout design, color schemes, and typography for a tourism-based website.</a:t>
            </a:r>
          </a:p>
          <a:p>
            <a:pPr marL="171450" indent="-171450">
              <a:buFont typeface="Arial" panose="020B0604020202020204" pitchFamily="34" charset="0"/>
              <a:buChar char="•"/>
            </a:pPr>
            <a:endParaRPr lang="en-US" sz="1400" dirty="0">
              <a:latin typeface="Bahnschrift SemiBold" panose="020B0502040204020203" pitchFamily="34" charset="0"/>
            </a:endParaRPr>
          </a:p>
          <a:p>
            <a:pPr marL="171450" indent="-171450">
              <a:buFont typeface="Arial" panose="020B0604020202020204" pitchFamily="34" charset="0"/>
              <a:buChar char="•"/>
            </a:pPr>
            <a:r>
              <a:rPr lang="en-US" sz="1400" dirty="0">
                <a:latin typeface="Bahnschrift SemiBold" panose="020B0502040204020203" pitchFamily="34" charset="0"/>
              </a:rPr>
              <a:t>Learned how to deploy and manage a live website using GitHub Pages.</a:t>
            </a:r>
          </a:p>
          <a:p>
            <a:endParaRPr lang="en-US" dirty="0"/>
          </a:p>
        </p:txBody>
      </p:sp>
      <p:sp>
        <p:nvSpPr>
          <p:cNvPr id="9" name="TextBox 8">
            <a:extLst>
              <a:ext uri="{FF2B5EF4-FFF2-40B4-BE49-F238E27FC236}">
                <a16:creationId xmlns:a16="http://schemas.microsoft.com/office/drawing/2014/main" id="{366CC45B-5BF4-FD48-F9DA-89919639EF2A}"/>
              </a:ext>
            </a:extLst>
          </p:cNvPr>
          <p:cNvSpPr txBox="1"/>
          <p:nvPr/>
        </p:nvSpPr>
        <p:spPr>
          <a:xfrm>
            <a:off x="6556780" y="2212164"/>
            <a:ext cx="4000500" cy="3693319"/>
          </a:xfrm>
          <a:prstGeom prst="rect">
            <a:avLst/>
          </a:prstGeom>
          <a:noFill/>
        </p:spPr>
        <p:txBody>
          <a:bodyPr wrap="square" rtlCol="0">
            <a:spAutoFit/>
          </a:bodyPr>
          <a:lstStyle/>
          <a:p>
            <a:r>
              <a:rPr lang="en-US" sz="1600" b="1" u="sng" dirty="0">
                <a:latin typeface="Bahnschrift SemiBold" panose="020B0502040204020203" pitchFamily="34" charset="0"/>
              </a:rPr>
              <a:t>PROGRESSION STRATEGY: </a:t>
            </a:r>
          </a:p>
          <a:p>
            <a:endParaRPr lang="en-US" dirty="0"/>
          </a:p>
          <a:p>
            <a:pPr marL="285750" indent="-285750">
              <a:buFont typeface="Arial" panose="020B0604020202020204" pitchFamily="34" charset="0"/>
              <a:buChar char="•"/>
            </a:pPr>
            <a:r>
              <a:rPr lang="en-US" sz="1400" dirty="0">
                <a:latin typeface="Bahnschrift SemiBold" panose="020B0502040204020203" pitchFamily="34" charset="0"/>
              </a:rPr>
              <a:t>Improve UI design with animations and effects</a:t>
            </a:r>
          </a:p>
          <a:p>
            <a:pPr marL="285750" indent="-285750">
              <a:buFont typeface="Arial" panose="020B0604020202020204" pitchFamily="34" charset="0"/>
              <a:buChar char="•"/>
            </a:pPr>
            <a:endParaRPr lang="en-US" sz="1400" dirty="0">
              <a:latin typeface="Bahnschrift SemiBold" panose="020B0502040204020203" pitchFamily="34" charset="0"/>
            </a:endParaRPr>
          </a:p>
          <a:p>
            <a:pPr marL="285750" indent="-285750">
              <a:buFont typeface="Arial" panose="020B0604020202020204" pitchFamily="34" charset="0"/>
              <a:buChar char="•"/>
            </a:pPr>
            <a:r>
              <a:rPr lang="en-US" sz="1400" dirty="0">
                <a:latin typeface="Bahnschrift SemiBold" panose="020B0502040204020203" pitchFamily="34" charset="0"/>
              </a:rPr>
              <a:t>We can add more animation and effects to improve the UI design and to make the website more presentable to the user.</a:t>
            </a:r>
          </a:p>
          <a:p>
            <a:pPr marL="285750" indent="-285750">
              <a:buFont typeface="Arial" panose="020B0604020202020204" pitchFamily="34" charset="0"/>
              <a:buChar char="•"/>
            </a:pPr>
            <a:endParaRPr lang="en-US" sz="1400" dirty="0">
              <a:latin typeface="Bahnschrift SemiBold" panose="020B0502040204020203" pitchFamily="34" charset="0"/>
            </a:endParaRPr>
          </a:p>
          <a:p>
            <a:pPr marL="285750" indent="-285750">
              <a:buFont typeface="Arial" panose="020B0604020202020204" pitchFamily="34" charset="0"/>
              <a:buChar char="•"/>
            </a:pPr>
            <a:r>
              <a:rPr lang="en-US" sz="1400" dirty="0">
                <a:latin typeface="Bahnschrift SemiBold" panose="020B0502040204020203" pitchFamily="34" charset="0"/>
              </a:rPr>
              <a:t>Add Additional Pages or Dynamic Content</a:t>
            </a:r>
          </a:p>
          <a:p>
            <a:pPr marL="285750" indent="-285750">
              <a:buFont typeface="Arial" panose="020B0604020202020204" pitchFamily="34" charset="0"/>
              <a:buChar char="•"/>
            </a:pPr>
            <a:endParaRPr lang="en-US" sz="1400" dirty="0">
              <a:latin typeface="Bahnschrift SemiBold" panose="020B0502040204020203" pitchFamily="34" charset="0"/>
            </a:endParaRPr>
          </a:p>
          <a:p>
            <a:pPr marL="285750" indent="-285750">
              <a:buFont typeface="Arial" panose="020B0604020202020204" pitchFamily="34" charset="0"/>
              <a:buChar char="•"/>
            </a:pPr>
            <a:r>
              <a:rPr lang="en-US" sz="1400" dirty="0">
                <a:latin typeface="Bahnschrift SemiBold" panose="020B0502040204020203" pitchFamily="34" charset="0"/>
              </a:rPr>
              <a:t>Creating separate pages for booking, exploring rooms, and activities can improve website organization and enhance the user experience.</a:t>
            </a:r>
          </a:p>
          <a:p>
            <a:endParaRPr lang="en-US" dirty="0"/>
          </a:p>
        </p:txBody>
      </p:sp>
    </p:spTree>
    <p:extLst>
      <p:ext uri="{BB962C8B-B14F-4D97-AF65-F5344CB8AC3E}">
        <p14:creationId xmlns:p14="http://schemas.microsoft.com/office/powerpoint/2010/main" val="3017173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25B27-A097-3B30-0400-0881A7B0DA78}"/>
              </a:ext>
            </a:extLst>
          </p:cNvPr>
          <p:cNvPicPr>
            <a:picLocks noChangeAspect="1"/>
          </p:cNvPicPr>
          <p:nvPr/>
        </p:nvPicPr>
        <p:blipFill>
          <a:blip r:embed="rId2"/>
          <a:stretch>
            <a:fillRect/>
          </a:stretch>
        </p:blipFill>
        <p:spPr>
          <a:xfrm>
            <a:off x="1" y="-10160"/>
            <a:ext cx="12191999" cy="6868160"/>
          </a:xfrm>
          <a:prstGeom prst="rect">
            <a:avLst/>
          </a:prstGeom>
        </p:spPr>
      </p:pic>
      <p:sp>
        <p:nvSpPr>
          <p:cNvPr id="3" name="Rectangle 2">
            <a:extLst>
              <a:ext uri="{FF2B5EF4-FFF2-40B4-BE49-F238E27FC236}">
                <a16:creationId xmlns:a16="http://schemas.microsoft.com/office/drawing/2014/main" id="{037ABBC7-7D18-9ADC-875D-5CC3E78DA484}"/>
              </a:ext>
            </a:extLst>
          </p:cNvPr>
          <p:cNvSpPr/>
          <p:nvPr/>
        </p:nvSpPr>
        <p:spPr>
          <a:xfrm>
            <a:off x="5078796" y="528935"/>
            <a:ext cx="1895071"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ABOUT</a:t>
            </a:r>
          </a:p>
        </p:txBody>
      </p:sp>
      <p:sp>
        <p:nvSpPr>
          <p:cNvPr id="4" name="TextBox 3">
            <a:extLst>
              <a:ext uri="{FF2B5EF4-FFF2-40B4-BE49-F238E27FC236}">
                <a16:creationId xmlns:a16="http://schemas.microsoft.com/office/drawing/2014/main" id="{5D7EE38B-1853-99C7-B251-6CFA0FBE10BA}"/>
              </a:ext>
            </a:extLst>
          </p:cNvPr>
          <p:cNvSpPr txBox="1"/>
          <p:nvPr/>
        </p:nvSpPr>
        <p:spPr>
          <a:xfrm>
            <a:off x="2699657" y="2652594"/>
            <a:ext cx="6958149" cy="1477328"/>
          </a:xfrm>
          <a:prstGeom prst="rect">
            <a:avLst/>
          </a:prstGeom>
          <a:noFill/>
        </p:spPr>
        <p:txBody>
          <a:bodyPr wrap="square" rtlCol="0">
            <a:spAutoFit/>
          </a:bodyPr>
          <a:lstStyle/>
          <a:p>
            <a:pPr algn="just"/>
            <a:r>
              <a:rPr lang="en-US" b="1" dirty="0">
                <a:solidFill>
                  <a:schemeClr val="bg1"/>
                </a:solidFill>
                <a:latin typeface="Bahnschrift" panose="020B0502040204020203" pitchFamily="34" charset="0"/>
              </a:rPr>
              <a:t>This power-point overviews a website that explores our hotel resort, Aeris Cave Resort, situated in Cappadocia, Turkey. It details the resort infrastructure and accommodation facilities, offered packages and activities, followed by a booking and contact information page.</a:t>
            </a:r>
          </a:p>
        </p:txBody>
      </p:sp>
    </p:spTree>
    <p:extLst>
      <p:ext uri="{BB962C8B-B14F-4D97-AF65-F5344CB8AC3E}">
        <p14:creationId xmlns:p14="http://schemas.microsoft.com/office/powerpoint/2010/main" val="2864304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39151" y="743395"/>
            <a:ext cx="6931025" cy="1504950"/>
          </a:xfrm>
          <a:noFill/>
        </p:spPr>
        <p:txBody>
          <a:bodyPr/>
          <a:lstStyle/>
          <a:p>
            <a:r>
              <a:rPr lang="en-US" dirty="0">
                <a:solidFill>
                  <a:schemeClr val="bg1"/>
                </a:solidFill>
                <a:latin typeface="Bernard MT Condensed" panose="02050806060905020404" pitchFamily="18" charset="0"/>
              </a:rPr>
              <a:t>OBJECTIVES/CONTENTS</a:t>
            </a:r>
          </a:p>
        </p:txBody>
      </p:sp>
      <p:pic>
        <p:nvPicPr>
          <p:cNvPr id="14" name="Picture 13">
            <a:extLst>
              <a:ext uri="{FF2B5EF4-FFF2-40B4-BE49-F238E27FC236}">
                <a16:creationId xmlns:a16="http://schemas.microsoft.com/office/drawing/2014/main" id="{27ECBA93-7124-B9AE-199E-CFE6F6FDF961}"/>
              </a:ext>
            </a:extLst>
          </p:cNvPr>
          <p:cNvPicPr>
            <a:picLocks noChangeAspect="1"/>
          </p:cNvPicPr>
          <p:nvPr/>
        </p:nvPicPr>
        <p:blipFill>
          <a:blip r:embed="rId3"/>
          <a:stretch>
            <a:fillRect/>
          </a:stretch>
        </p:blipFill>
        <p:spPr>
          <a:xfrm>
            <a:off x="10817" y="0"/>
            <a:ext cx="12170365" cy="6858000"/>
          </a:xfrm>
          <a:prstGeom prst="rect">
            <a:avLst/>
          </a:prstGeom>
        </p:spPr>
      </p:pic>
      <p:sp>
        <p:nvSpPr>
          <p:cNvPr id="15" name="Rectangle 14">
            <a:extLst>
              <a:ext uri="{FF2B5EF4-FFF2-40B4-BE49-F238E27FC236}">
                <a16:creationId xmlns:a16="http://schemas.microsoft.com/office/drawing/2014/main" id="{2483CF5D-F9D2-2FDD-5E2F-8CF3AFAF20E9}"/>
              </a:ext>
            </a:extLst>
          </p:cNvPr>
          <p:cNvSpPr/>
          <p:nvPr/>
        </p:nvSpPr>
        <p:spPr>
          <a:xfrm>
            <a:off x="4154559" y="281730"/>
            <a:ext cx="3122970" cy="923330"/>
          </a:xfrm>
          <a:prstGeom prst="rect">
            <a:avLst/>
          </a:prstGeom>
          <a:noFill/>
        </p:spPr>
        <p:txBody>
          <a:bodyPr wrap="none" lIns="91440" tIns="45720" rIns="91440" bIns="45720" anchor="ctr">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OBJECTIVES</a:t>
            </a:r>
          </a:p>
        </p:txBody>
      </p:sp>
      <p:sp>
        <p:nvSpPr>
          <p:cNvPr id="19" name="Rectangle: Rounded Corners 18">
            <a:extLst>
              <a:ext uri="{FF2B5EF4-FFF2-40B4-BE49-F238E27FC236}">
                <a16:creationId xmlns:a16="http://schemas.microsoft.com/office/drawing/2014/main" id="{57B550EB-3090-A8C2-13EB-6F142766C937}"/>
              </a:ext>
            </a:extLst>
          </p:cNvPr>
          <p:cNvSpPr/>
          <p:nvPr/>
        </p:nvSpPr>
        <p:spPr>
          <a:xfrm>
            <a:off x="172830" y="2242677"/>
            <a:ext cx="3753395" cy="302187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202045F-8A30-0979-D1C6-B0EE047A6340}"/>
              </a:ext>
            </a:extLst>
          </p:cNvPr>
          <p:cNvPicPr>
            <a:picLocks noChangeAspect="1"/>
          </p:cNvPicPr>
          <p:nvPr/>
        </p:nvPicPr>
        <p:blipFill>
          <a:blip r:embed="rId4"/>
          <a:stretch>
            <a:fillRect/>
          </a:stretch>
        </p:blipFill>
        <p:spPr>
          <a:xfrm>
            <a:off x="4154559" y="2238199"/>
            <a:ext cx="3767655" cy="3036071"/>
          </a:xfrm>
          <a:prstGeom prst="rect">
            <a:avLst/>
          </a:prstGeom>
        </p:spPr>
      </p:pic>
      <p:pic>
        <p:nvPicPr>
          <p:cNvPr id="23" name="Picture 22">
            <a:extLst>
              <a:ext uri="{FF2B5EF4-FFF2-40B4-BE49-F238E27FC236}">
                <a16:creationId xmlns:a16="http://schemas.microsoft.com/office/drawing/2014/main" id="{9CFCFFC1-09EA-6768-5194-DF74859DE8E1}"/>
              </a:ext>
            </a:extLst>
          </p:cNvPr>
          <p:cNvPicPr>
            <a:picLocks noChangeAspect="1"/>
          </p:cNvPicPr>
          <p:nvPr/>
        </p:nvPicPr>
        <p:blipFill>
          <a:blip r:embed="rId4"/>
          <a:stretch>
            <a:fillRect/>
          </a:stretch>
        </p:blipFill>
        <p:spPr>
          <a:xfrm>
            <a:off x="8185194" y="2248345"/>
            <a:ext cx="3767655" cy="3036071"/>
          </a:xfrm>
          <a:prstGeom prst="rect">
            <a:avLst/>
          </a:prstGeom>
        </p:spPr>
      </p:pic>
      <p:sp>
        <p:nvSpPr>
          <p:cNvPr id="24" name="TextBox 23">
            <a:extLst>
              <a:ext uri="{FF2B5EF4-FFF2-40B4-BE49-F238E27FC236}">
                <a16:creationId xmlns:a16="http://schemas.microsoft.com/office/drawing/2014/main" id="{941E976C-8787-87B1-787F-22F318FA02F9}"/>
              </a:ext>
            </a:extLst>
          </p:cNvPr>
          <p:cNvSpPr txBox="1"/>
          <p:nvPr/>
        </p:nvSpPr>
        <p:spPr>
          <a:xfrm>
            <a:off x="557681" y="2422094"/>
            <a:ext cx="2738119" cy="3077766"/>
          </a:xfrm>
          <a:prstGeom prst="rect">
            <a:avLst/>
          </a:prstGeom>
          <a:noFill/>
        </p:spPr>
        <p:txBody>
          <a:bodyPr wrap="square" rtlCol="0">
            <a:spAutoFit/>
          </a:bodyPr>
          <a:lstStyle/>
          <a:p>
            <a:r>
              <a:rPr lang="en-US" sz="1600" b="1" u="sng" dirty="0">
                <a:latin typeface="Bahnschrift" panose="020B0502040204020203" pitchFamily="34" charset="0"/>
              </a:rPr>
              <a:t>LAYOUT OF THE WEBSITE:</a:t>
            </a:r>
          </a:p>
          <a:p>
            <a:endParaRPr lang="en-US" sz="1600" b="1" u="sng"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rPr>
              <a:t>Navigation bar </a:t>
            </a:r>
          </a:p>
          <a:p>
            <a:pPr marL="285750" indent="-285750">
              <a:buFont typeface="Arial" panose="020B0604020202020204" pitchFamily="34" charset="0"/>
              <a:buChar char="•"/>
            </a:pPr>
            <a:r>
              <a:rPr lang="en-US" sz="1600" dirty="0">
                <a:latin typeface="Bahnschrift" panose="020B0502040204020203" pitchFamily="34" charset="0"/>
              </a:rPr>
              <a:t>Hero-page layout</a:t>
            </a:r>
          </a:p>
          <a:p>
            <a:pPr marL="285750" indent="-285750">
              <a:buFont typeface="Arial" panose="020B0604020202020204" pitchFamily="34" charset="0"/>
              <a:buChar char="•"/>
            </a:pPr>
            <a:r>
              <a:rPr lang="en-US" sz="1600" dirty="0">
                <a:latin typeface="Bahnschrift" panose="020B0502040204020203" pitchFamily="34" charset="0"/>
              </a:rPr>
              <a:t>Packages (listing featured packages)</a:t>
            </a:r>
          </a:p>
          <a:p>
            <a:pPr marL="285750" indent="-285750">
              <a:buFont typeface="Arial" panose="020B0604020202020204" pitchFamily="34" charset="0"/>
              <a:buChar char="•"/>
            </a:pPr>
            <a:r>
              <a:rPr lang="en-US" sz="1600" dirty="0">
                <a:latin typeface="Bahnschrift" panose="020B0502040204020203" pitchFamily="34" charset="0"/>
              </a:rPr>
              <a:t>Accommodation </a:t>
            </a:r>
          </a:p>
          <a:p>
            <a:pPr marL="285750" indent="-285750">
              <a:buFont typeface="Arial" panose="020B0604020202020204" pitchFamily="34" charset="0"/>
              <a:buChar char="•"/>
            </a:pPr>
            <a:r>
              <a:rPr lang="en-US" sz="1600" dirty="0">
                <a:latin typeface="Bahnschrift" panose="020B0502040204020203" pitchFamily="34" charset="0"/>
              </a:rPr>
              <a:t>Activities and experiences</a:t>
            </a:r>
          </a:p>
          <a:p>
            <a:pPr marL="285750" indent="-285750">
              <a:buFont typeface="Arial" panose="020B0604020202020204" pitchFamily="34" charset="0"/>
              <a:buChar char="•"/>
            </a:pPr>
            <a:r>
              <a:rPr lang="en-US" sz="1600" dirty="0">
                <a:latin typeface="Bahnschrift" panose="020B0502040204020203" pitchFamily="34" charset="0"/>
              </a:rPr>
              <a:t>Contact and booking</a:t>
            </a:r>
          </a:p>
          <a:p>
            <a:pPr marL="285750" indent="-285750">
              <a:buFont typeface="Arial" panose="020B0604020202020204" pitchFamily="34" charset="0"/>
              <a:buChar char="•"/>
            </a:pPr>
            <a:endParaRPr lang="en-US" sz="1600" dirty="0">
              <a:latin typeface="Bahnschrift" panose="020B0502040204020203" pitchFamily="34" charset="0"/>
            </a:endParaRPr>
          </a:p>
          <a:p>
            <a:pPr marL="285750" indent="-285750">
              <a:buFont typeface="Arial" panose="020B0604020202020204" pitchFamily="34" charset="0"/>
              <a:buChar char="•"/>
            </a:pPr>
            <a:endParaRPr lang="en-US" dirty="0"/>
          </a:p>
        </p:txBody>
      </p:sp>
      <p:sp>
        <p:nvSpPr>
          <p:cNvPr id="28" name="TextBox 27">
            <a:extLst>
              <a:ext uri="{FF2B5EF4-FFF2-40B4-BE49-F238E27FC236}">
                <a16:creationId xmlns:a16="http://schemas.microsoft.com/office/drawing/2014/main" id="{6285FEE6-09FF-40C6-C49A-4185EB3EB616}"/>
              </a:ext>
            </a:extLst>
          </p:cNvPr>
          <p:cNvSpPr txBox="1"/>
          <p:nvPr/>
        </p:nvSpPr>
        <p:spPr>
          <a:xfrm>
            <a:off x="4784984" y="2460578"/>
            <a:ext cx="2630499" cy="1323439"/>
          </a:xfrm>
          <a:prstGeom prst="rect">
            <a:avLst/>
          </a:prstGeom>
          <a:noFill/>
        </p:spPr>
        <p:txBody>
          <a:bodyPr wrap="square" rtlCol="0">
            <a:spAutoFit/>
          </a:bodyPr>
          <a:lstStyle/>
          <a:p>
            <a:r>
              <a:rPr lang="en-US" sz="1600" b="1" u="sng" dirty="0">
                <a:latin typeface="Bahnschrift" panose="020B0502040204020203" pitchFamily="34" charset="0"/>
              </a:rPr>
              <a:t>DATA FROM EXCEL:</a:t>
            </a:r>
          </a:p>
          <a:p>
            <a:endParaRPr lang="en-US" sz="1600" b="1" u="sng"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rPr>
              <a:t>Packages booked</a:t>
            </a:r>
          </a:p>
          <a:p>
            <a:pPr marL="285750" indent="-285750">
              <a:buFont typeface="Arial" panose="020B0604020202020204" pitchFamily="34" charset="0"/>
              <a:buChar char="•"/>
            </a:pPr>
            <a:r>
              <a:rPr lang="en-US" sz="1600" dirty="0">
                <a:latin typeface="Bahnschrift" panose="020B0502040204020203" pitchFamily="34" charset="0"/>
              </a:rPr>
              <a:t>Rooms booked</a:t>
            </a:r>
          </a:p>
          <a:p>
            <a:pPr marL="285750" indent="-285750">
              <a:buFont typeface="Arial" panose="020B0604020202020204" pitchFamily="34" charset="0"/>
              <a:buChar char="•"/>
            </a:pPr>
            <a:r>
              <a:rPr lang="en-US" sz="1600" dirty="0">
                <a:latin typeface="Bahnschrift" panose="020B0502040204020203" pitchFamily="34" charset="0"/>
              </a:rPr>
              <a:t>Revenue-generated </a:t>
            </a:r>
          </a:p>
        </p:txBody>
      </p:sp>
      <p:sp>
        <p:nvSpPr>
          <p:cNvPr id="29" name="TextBox 28">
            <a:extLst>
              <a:ext uri="{FF2B5EF4-FFF2-40B4-BE49-F238E27FC236}">
                <a16:creationId xmlns:a16="http://schemas.microsoft.com/office/drawing/2014/main" id="{6C553B72-F16E-EB36-661C-0068B53C820F}"/>
              </a:ext>
            </a:extLst>
          </p:cNvPr>
          <p:cNvSpPr txBox="1"/>
          <p:nvPr/>
        </p:nvSpPr>
        <p:spPr>
          <a:xfrm>
            <a:off x="8656413" y="2521059"/>
            <a:ext cx="2559988" cy="2308324"/>
          </a:xfrm>
          <a:prstGeom prst="rect">
            <a:avLst/>
          </a:prstGeom>
          <a:noFill/>
        </p:spPr>
        <p:txBody>
          <a:bodyPr wrap="square" rtlCol="0">
            <a:spAutoFit/>
          </a:bodyPr>
          <a:lstStyle/>
          <a:p>
            <a:r>
              <a:rPr lang="en-US" sz="1600" b="1" u="sng" dirty="0">
                <a:latin typeface="Bahnschrift" panose="020B0502040204020203" pitchFamily="34" charset="0"/>
              </a:rPr>
              <a:t>LINKS</a:t>
            </a:r>
            <a:r>
              <a:rPr lang="en-US" sz="1600" b="1" dirty="0">
                <a:latin typeface="Bahnschrift" panose="020B0502040204020203" pitchFamily="34" charset="0"/>
              </a:rPr>
              <a:t>:</a:t>
            </a:r>
          </a:p>
          <a:p>
            <a:endParaRPr lang="en-US" sz="1600" b="1" dirty="0">
              <a:latin typeface="Bahnschrift" panose="020B0502040204020203" pitchFamily="34" charset="0"/>
            </a:endParaRPr>
          </a:p>
          <a:p>
            <a:pPr marL="285750" indent="-285750">
              <a:buFont typeface="Arial" panose="020B0604020202020204" pitchFamily="34" charset="0"/>
              <a:buChar char="•"/>
            </a:pPr>
            <a:r>
              <a:rPr lang="en-US" sz="1600" dirty="0">
                <a:latin typeface="Bahnschrift" panose="020B0502040204020203" pitchFamily="34" charset="0"/>
              </a:rPr>
              <a:t>Demonstrational Video</a:t>
            </a:r>
          </a:p>
          <a:p>
            <a:pPr marL="285750" indent="-285750">
              <a:buFont typeface="Arial" panose="020B0604020202020204" pitchFamily="34" charset="0"/>
              <a:buChar char="•"/>
            </a:pPr>
            <a:r>
              <a:rPr lang="en-US" sz="1600" dirty="0">
                <a:latin typeface="Bahnschrift" panose="020B0502040204020203" pitchFamily="34" charset="0"/>
              </a:rPr>
              <a:t>GITHUB URL</a:t>
            </a:r>
          </a:p>
          <a:p>
            <a:endParaRPr lang="en-US" sz="1600" dirty="0">
              <a:latin typeface="Bahnschrift" panose="020B0502040204020203" pitchFamily="34" charset="0"/>
            </a:endParaRPr>
          </a:p>
          <a:p>
            <a:r>
              <a:rPr lang="en-US" sz="1600" b="1" u="sng" dirty="0">
                <a:latin typeface="Bahnschrift" panose="020B0502040204020203" pitchFamily="34" charset="0"/>
              </a:rPr>
              <a:t>DESIGN DESCRIPTIONS</a:t>
            </a:r>
          </a:p>
          <a:p>
            <a:endParaRPr lang="en-US" sz="1600" u="sng" dirty="0">
              <a:latin typeface="Bahnschrift" panose="020B0502040204020203" pitchFamily="34" charset="0"/>
            </a:endParaRPr>
          </a:p>
          <a:p>
            <a:r>
              <a:rPr lang="en-US" sz="1600" b="1" u="sng" dirty="0">
                <a:latin typeface="Bahnschrift" panose="020B0502040204020203" pitchFamily="34" charset="0"/>
              </a:rPr>
              <a:t>REFLECTION AND PROGRESSION</a:t>
            </a:r>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CAE250-6C28-7992-84FD-8CB7E15EFD0E}"/>
              </a:ext>
            </a:extLst>
          </p:cNvPr>
          <p:cNvPicPr>
            <a:picLocks noChangeAspect="1"/>
          </p:cNvPicPr>
          <p:nvPr/>
        </p:nvPicPr>
        <p:blipFill>
          <a:blip r:embed="rId2"/>
          <a:stretch>
            <a:fillRect/>
          </a:stretch>
        </p:blipFill>
        <p:spPr>
          <a:xfrm>
            <a:off x="0" y="0"/>
            <a:ext cx="12167617" cy="6858000"/>
          </a:xfrm>
          <a:prstGeom prst="rect">
            <a:avLst/>
          </a:prstGeom>
        </p:spPr>
      </p:pic>
      <p:sp>
        <p:nvSpPr>
          <p:cNvPr id="6" name="Rectangle 5">
            <a:extLst>
              <a:ext uri="{FF2B5EF4-FFF2-40B4-BE49-F238E27FC236}">
                <a16:creationId xmlns:a16="http://schemas.microsoft.com/office/drawing/2014/main" id="{7D644A77-2707-4AA3-F2AA-7A5C1547A53B}"/>
              </a:ext>
            </a:extLst>
          </p:cNvPr>
          <p:cNvSpPr/>
          <p:nvPr/>
        </p:nvSpPr>
        <p:spPr>
          <a:xfrm>
            <a:off x="3373761" y="346055"/>
            <a:ext cx="4956806" cy="1754326"/>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BRAND IMMERSION</a:t>
            </a:r>
          </a:p>
          <a:p>
            <a:pPr algn="ct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9" name="Picture 8">
            <a:extLst>
              <a:ext uri="{FF2B5EF4-FFF2-40B4-BE49-F238E27FC236}">
                <a16:creationId xmlns:a16="http://schemas.microsoft.com/office/drawing/2014/main" id="{E3060878-3F2C-555B-A490-7784C62F3081}"/>
              </a:ext>
            </a:extLst>
          </p:cNvPr>
          <p:cNvPicPr>
            <a:picLocks noChangeAspect="1"/>
          </p:cNvPicPr>
          <p:nvPr/>
        </p:nvPicPr>
        <p:blipFill>
          <a:blip r:embed="rId3">
            <a:duotone>
              <a:schemeClr val="accent2">
                <a:shade val="45000"/>
                <a:satMod val="135000"/>
              </a:schemeClr>
              <a:prstClr val="white"/>
            </a:duotone>
          </a:blip>
          <a:stretch>
            <a:fillRect/>
          </a:stretch>
        </p:blipFill>
        <p:spPr>
          <a:xfrm>
            <a:off x="3723614" y="1622819"/>
            <a:ext cx="4257100" cy="4257100"/>
          </a:xfrm>
          <a:prstGeom prst="rect">
            <a:avLst/>
          </a:prstGeom>
        </p:spPr>
      </p:pic>
      <p:sp>
        <p:nvSpPr>
          <p:cNvPr id="10" name="TextBox 9">
            <a:extLst>
              <a:ext uri="{FF2B5EF4-FFF2-40B4-BE49-F238E27FC236}">
                <a16:creationId xmlns:a16="http://schemas.microsoft.com/office/drawing/2014/main" id="{04D5561E-C15C-C5BF-2347-7310EB2CB154}"/>
              </a:ext>
            </a:extLst>
          </p:cNvPr>
          <p:cNvSpPr txBox="1"/>
          <p:nvPr/>
        </p:nvSpPr>
        <p:spPr>
          <a:xfrm>
            <a:off x="3657600" y="5902625"/>
            <a:ext cx="3474720" cy="369332"/>
          </a:xfrm>
          <a:prstGeom prst="rect">
            <a:avLst/>
          </a:prstGeom>
          <a:noFill/>
        </p:spPr>
        <p:txBody>
          <a:bodyPr wrap="square" rtlCol="0">
            <a:spAutoFit/>
          </a:bodyPr>
          <a:lstStyle/>
          <a:p>
            <a:r>
              <a:rPr lang="en-US" dirty="0">
                <a:solidFill>
                  <a:schemeClr val="bg1"/>
                </a:solidFill>
                <a:latin typeface="Bahnschrift SemiBold Condensed" panose="020B0502040204020203" pitchFamily="34" charset="0"/>
              </a:rPr>
              <a:t>Figure 1.0: Resort Logo</a:t>
            </a:r>
          </a:p>
        </p:txBody>
      </p:sp>
    </p:spTree>
    <p:extLst>
      <p:ext uri="{BB962C8B-B14F-4D97-AF65-F5344CB8AC3E}">
        <p14:creationId xmlns:p14="http://schemas.microsoft.com/office/powerpoint/2010/main" val="277012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8504A9-FC42-9160-68D3-B3CBF6315FEB}"/>
              </a:ext>
            </a:extLst>
          </p:cNvPr>
          <p:cNvPicPr>
            <a:picLocks noChangeAspect="1"/>
          </p:cNvPicPr>
          <p:nvPr/>
        </p:nvPicPr>
        <p:blipFill>
          <a:blip r:embed="rId5"/>
          <a:stretch>
            <a:fillRect/>
          </a:stretch>
        </p:blipFill>
        <p:spPr>
          <a:xfrm>
            <a:off x="0" y="0"/>
            <a:ext cx="12167617" cy="6858000"/>
          </a:xfrm>
          <a:prstGeom prst="rect">
            <a:avLst/>
          </a:prstGeom>
        </p:spPr>
      </p:pic>
      <p:sp>
        <p:nvSpPr>
          <p:cNvPr id="3" name="Rectangle 2">
            <a:extLst>
              <a:ext uri="{FF2B5EF4-FFF2-40B4-BE49-F238E27FC236}">
                <a16:creationId xmlns:a16="http://schemas.microsoft.com/office/drawing/2014/main" id="{0E8A9F45-71A7-A74C-5ABA-A9460C072D2F}"/>
              </a:ext>
            </a:extLst>
          </p:cNvPr>
          <p:cNvSpPr/>
          <p:nvPr/>
        </p:nvSpPr>
        <p:spPr>
          <a:xfrm>
            <a:off x="4375217" y="110924"/>
            <a:ext cx="3145476"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HERO-PAGE</a:t>
            </a:r>
          </a:p>
        </p:txBody>
      </p:sp>
      <p:pic>
        <p:nvPicPr>
          <p:cNvPr id="4" name="Screen Recording 2026-01-06 183147">
            <a:hlinkClick r:id="" action="ppaction://media"/>
            <a:extLst>
              <a:ext uri="{FF2B5EF4-FFF2-40B4-BE49-F238E27FC236}">
                <a16:creationId xmlns:a16="http://schemas.microsoft.com/office/drawing/2014/main" id="{AC40EC86-E4D1-8A43-548F-5749832A568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382" y="0"/>
            <a:ext cx="12167617" cy="6857999"/>
          </a:xfrm>
          <a:prstGeom prst="rect">
            <a:avLst/>
          </a:prstGeom>
        </p:spPr>
      </p:pic>
    </p:spTree>
    <p:extLst>
      <p:ext uri="{BB962C8B-B14F-4D97-AF65-F5344CB8AC3E}">
        <p14:creationId xmlns:p14="http://schemas.microsoft.com/office/powerpoint/2010/main" val="8210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C1B7C68-4284-FAA6-2ADA-C8926ADADB2A}"/>
              </a:ext>
            </a:extLst>
          </p:cNvPr>
          <p:cNvPicPr>
            <a:picLocks noChangeAspect="1"/>
          </p:cNvPicPr>
          <p:nvPr/>
        </p:nvPicPr>
        <p:blipFill>
          <a:blip r:embed="rId3"/>
          <a:stretch>
            <a:fillRect/>
          </a:stretch>
        </p:blipFill>
        <p:spPr>
          <a:xfrm>
            <a:off x="0" y="0"/>
            <a:ext cx="12167617" cy="6858000"/>
          </a:xfrm>
          <a:prstGeom prst="rect">
            <a:avLst/>
          </a:prstGeom>
        </p:spPr>
      </p:pic>
      <p:sp>
        <p:nvSpPr>
          <p:cNvPr id="7" name="Rectangle 6">
            <a:extLst>
              <a:ext uri="{FF2B5EF4-FFF2-40B4-BE49-F238E27FC236}">
                <a16:creationId xmlns:a16="http://schemas.microsoft.com/office/drawing/2014/main" id="{FB393AD7-3BA1-CB9D-2BFA-49F10C8325D3}"/>
              </a:ext>
            </a:extLst>
          </p:cNvPr>
          <p:cNvSpPr/>
          <p:nvPr/>
        </p:nvSpPr>
        <p:spPr>
          <a:xfrm>
            <a:off x="4562707" y="285095"/>
            <a:ext cx="2909835"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PACKAGES</a:t>
            </a: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 </a:t>
            </a:r>
          </a:p>
        </p:txBody>
      </p:sp>
      <p:sp>
        <p:nvSpPr>
          <p:cNvPr id="11" name="TextBox 10">
            <a:extLst>
              <a:ext uri="{FF2B5EF4-FFF2-40B4-BE49-F238E27FC236}">
                <a16:creationId xmlns:a16="http://schemas.microsoft.com/office/drawing/2014/main" id="{1B34DA87-4F28-8758-8E94-9AD194463B25}"/>
              </a:ext>
            </a:extLst>
          </p:cNvPr>
          <p:cNvSpPr txBox="1"/>
          <p:nvPr/>
        </p:nvSpPr>
        <p:spPr>
          <a:xfrm>
            <a:off x="103918" y="1349036"/>
            <a:ext cx="8917577" cy="646331"/>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This webpage displays the different resort packages available. Users can view and select package details, pricing, and choose the option that best suits their needs</a:t>
            </a:r>
            <a:r>
              <a:rPr lang="en-US" b="1" dirty="0">
                <a:solidFill>
                  <a:schemeClr val="bg1"/>
                </a:solidFill>
                <a:latin typeface="Bahnschrift Light" panose="020B0502040204020203" pitchFamily="34" charset="0"/>
              </a:rPr>
              <a:t>.</a:t>
            </a:r>
          </a:p>
        </p:txBody>
      </p:sp>
      <p:pic>
        <p:nvPicPr>
          <p:cNvPr id="14" name="Picture 13">
            <a:extLst>
              <a:ext uri="{FF2B5EF4-FFF2-40B4-BE49-F238E27FC236}">
                <a16:creationId xmlns:a16="http://schemas.microsoft.com/office/drawing/2014/main" id="{410324C3-B2C1-E2AE-0691-34B2F8BF1A73}"/>
              </a:ext>
            </a:extLst>
          </p:cNvPr>
          <p:cNvPicPr>
            <a:picLocks noChangeAspect="1"/>
          </p:cNvPicPr>
          <p:nvPr/>
        </p:nvPicPr>
        <p:blipFill>
          <a:blip r:embed="rId4"/>
          <a:stretch>
            <a:fillRect/>
          </a:stretch>
        </p:blipFill>
        <p:spPr>
          <a:xfrm>
            <a:off x="103918" y="2240058"/>
            <a:ext cx="3808986" cy="3579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F99E72E0-43D8-1BDB-DE49-B90717A6AD97}"/>
              </a:ext>
            </a:extLst>
          </p:cNvPr>
          <p:cNvPicPr>
            <a:picLocks noChangeAspect="1"/>
          </p:cNvPicPr>
          <p:nvPr/>
        </p:nvPicPr>
        <p:blipFill>
          <a:blip r:embed="rId5"/>
          <a:stretch>
            <a:fillRect/>
          </a:stretch>
        </p:blipFill>
        <p:spPr>
          <a:xfrm>
            <a:off x="4140602" y="2240058"/>
            <a:ext cx="3808979" cy="3579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4CF5667B-A19E-F974-48F0-C6148FF08691}"/>
              </a:ext>
            </a:extLst>
          </p:cNvPr>
          <p:cNvPicPr>
            <a:picLocks noChangeAspect="1"/>
          </p:cNvPicPr>
          <p:nvPr/>
        </p:nvPicPr>
        <p:blipFill>
          <a:blip r:embed="rId6"/>
          <a:stretch>
            <a:fillRect/>
          </a:stretch>
        </p:blipFill>
        <p:spPr>
          <a:xfrm>
            <a:off x="8177279" y="2240057"/>
            <a:ext cx="3808979" cy="3579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Box 20">
            <a:extLst>
              <a:ext uri="{FF2B5EF4-FFF2-40B4-BE49-F238E27FC236}">
                <a16:creationId xmlns:a16="http://schemas.microsoft.com/office/drawing/2014/main" id="{33AAC3BE-9DF4-CE69-8796-13A17984474D}"/>
              </a:ext>
            </a:extLst>
          </p:cNvPr>
          <p:cNvSpPr txBox="1"/>
          <p:nvPr/>
        </p:nvSpPr>
        <p:spPr>
          <a:xfrm>
            <a:off x="24383" y="5969309"/>
            <a:ext cx="2063931"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1.1</a:t>
            </a:r>
          </a:p>
        </p:txBody>
      </p:sp>
      <p:sp>
        <p:nvSpPr>
          <p:cNvPr id="23" name="TextBox 22">
            <a:extLst>
              <a:ext uri="{FF2B5EF4-FFF2-40B4-BE49-F238E27FC236}">
                <a16:creationId xmlns:a16="http://schemas.microsoft.com/office/drawing/2014/main" id="{CE37A227-CBF6-41F1-4FC1-3E8E13AF1FB1}"/>
              </a:ext>
            </a:extLst>
          </p:cNvPr>
          <p:cNvSpPr txBox="1"/>
          <p:nvPr/>
        </p:nvSpPr>
        <p:spPr>
          <a:xfrm>
            <a:off x="3965155" y="5906197"/>
            <a:ext cx="2290355"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1.2</a:t>
            </a:r>
          </a:p>
        </p:txBody>
      </p:sp>
      <p:sp>
        <p:nvSpPr>
          <p:cNvPr id="24" name="TextBox 23">
            <a:extLst>
              <a:ext uri="{FF2B5EF4-FFF2-40B4-BE49-F238E27FC236}">
                <a16:creationId xmlns:a16="http://schemas.microsoft.com/office/drawing/2014/main" id="{0C584E41-3A7B-1F34-0EBC-0E2C5B8CD897}"/>
              </a:ext>
            </a:extLst>
          </p:cNvPr>
          <p:cNvSpPr txBox="1"/>
          <p:nvPr/>
        </p:nvSpPr>
        <p:spPr>
          <a:xfrm>
            <a:off x="8096214" y="5906197"/>
            <a:ext cx="1985554"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1.3</a:t>
            </a:r>
          </a:p>
        </p:txBody>
      </p:sp>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E6C19C-230C-A154-EAC8-5A79285C4B3D}"/>
              </a:ext>
            </a:extLst>
          </p:cNvPr>
          <p:cNvPicPr>
            <a:picLocks noChangeAspect="1"/>
          </p:cNvPicPr>
          <p:nvPr/>
        </p:nvPicPr>
        <p:blipFill>
          <a:blip r:embed="rId2"/>
          <a:stretch>
            <a:fillRect/>
          </a:stretch>
        </p:blipFill>
        <p:spPr>
          <a:xfrm>
            <a:off x="0" y="0"/>
            <a:ext cx="12167617" cy="6858000"/>
          </a:xfrm>
          <a:prstGeom prst="rect">
            <a:avLst/>
          </a:prstGeom>
        </p:spPr>
      </p:pic>
      <p:sp>
        <p:nvSpPr>
          <p:cNvPr id="3" name="Rectangle 2">
            <a:extLst>
              <a:ext uri="{FF2B5EF4-FFF2-40B4-BE49-F238E27FC236}">
                <a16:creationId xmlns:a16="http://schemas.microsoft.com/office/drawing/2014/main" id="{1E6CC2B6-A9D9-BD9F-81DA-66C28EDA1D99}"/>
              </a:ext>
            </a:extLst>
          </p:cNvPr>
          <p:cNvSpPr/>
          <p:nvPr/>
        </p:nvSpPr>
        <p:spPr>
          <a:xfrm>
            <a:off x="1921023" y="372181"/>
            <a:ext cx="7910955" cy="1754326"/>
          </a:xfrm>
          <a:prstGeom prst="rect">
            <a:avLst/>
          </a:prstGeom>
          <a:noFill/>
        </p:spPr>
        <p:txBody>
          <a:bodyPr wrap="squar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rPr>
              <a:t>STATISTICAL DATA ON PACKAGES</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Bernard MT Condensed" panose="02050806060905020404" pitchFamily="18" charset="0"/>
            </a:endParaRPr>
          </a:p>
        </p:txBody>
      </p:sp>
      <p:pic>
        <p:nvPicPr>
          <p:cNvPr id="5" name="Picture 4">
            <a:extLst>
              <a:ext uri="{FF2B5EF4-FFF2-40B4-BE49-F238E27FC236}">
                <a16:creationId xmlns:a16="http://schemas.microsoft.com/office/drawing/2014/main" id="{62731C5D-B46A-E564-E504-CCF0F4A76414}"/>
              </a:ext>
            </a:extLst>
          </p:cNvPr>
          <p:cNvPicPr>
            <a:picLocks noChangeAspect="1"/>
          </p:cNvPicPr>
          <p:nvPr/>
        </p:nvPicPr>
        <p:blipFill>
          <a:blip r:embed="rId3"/>
          <a:stretch>
            <a:fillRect/>
          </a:stretch>
        </p:blipFill>
        <p:spPr>
          <a:xfrm>
            <a:off x="317964" y="2230433"/>
            <a:ext cx="5478461" cy="3750411"/>
          </a:xfrm>
          <a:prstGeom prst="rect">
            <a:avLst/>
          </a:prstGeom>
        </p:spPr>
      </p:pic>
      <p:pic>
        <p:nvPicPr>
          <p:cNvPr id="7" name="Picture 6">
            <a:extLst>
              <a:ext uri="{FF2B5EF4-FFF2-40B4-BE49-F238E27FC236}">
                <a16:creationId xmlns:a16="http://schemas.microsoft.com/office/drawing/2014/main" id="{7E452BA8-1186-9A0B-C6AB-A32ADB1A0ACE}"/>
              </a:ext>
            </a:extLst>
          </p:cNvPr>
          <p:cNvPicPr>
            <a:picLocks noChangeAspect="1"/>
          </p:cNvPicPr>
          <p:nvPr/>
        </p:nvPicPr>
        <p:blipFill>
          <a:blip r:embed="rId4"/>
          <a:stretch>
            <a:fillRect/>
          </a:stretch>
        </p:blipFill>
        <p:spPr>
          <a:xfrm>
            <a:off x="5939452" y="2230433"/>
            <a:ext cx="5791608" cy="3750411"/>
          </a:xfrm>
          <a:prstGeom prst="rect">
            <a:avLst/>
          </a:prstGeom>
        </p:spPr>
      </p:pic>
      <p:sp>
        <p:nvSpPr>
          <p:cNvPr id="8" name="TextBox 7">
            <a:extLst>
              <a:ext uri="{FF2B5EF4-FFF2-40B4-BE49-F238E27FC236}">
                <a16:creationId xmlns:a16="http://schemas.microsoft.com/office/drawing/2014/main" id="{2514DCA1-4234-9688-9891-679B5FC397EC}"/>
              </a:ext>
            </a:extLst>
          </p:cNvPr>
          <p:cNvSpPr txBox="1"/>
          <p:nvPr/>
        </p:nvSpPr>
        <p:spPr>
          <a:xfrm>
            <a:off x="317964" y="6084770"/>
            <a:ext cx="400594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Figure 1.4: Exported from Excel</a:t>
            </a:r>
          </a:p>
        </p:txBody>
      </p:sp>
      <p:sp>
        <p:nvSpPr>
          <p:cNvPr id="9" name="TextBox 8">
            <a:extLst>
              <a:ext uri="{FF2B5EF4-FFF2-40B4-BE49-F238E27FC236}">
                <a16:creationId xmlns:a16="http://schemas.microsoft.com/office/drawing/2014/main" id="{D135FAF1-63A7-F0CF-EE1C-B21C3FA40791}"/>
              </a:ext>
            </a:extLst>
          </p:cNvPr>
          <p:cNvSpPr txBox="1"/>
          <p:nvPr/>
        </p:nvSpPr>
        <p:spPr>
          <a:xfrm>
            <a:off x="5876500" y="6050090"/>
            <a:ext cx="3579223"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1.5: Exported from Excel</a:t>
            </a:r>
          </a:p>
        </p:txBody>
      </p:sp>
    </p:spTree>
    <p:extLst>
      <p:ext uri="{BB962C8B-B14F-4D97-AF65-F5344CB8AC3E}">
        <p14:creationId xmlns:p14="http://schemas.microsoft.com/office/powerpoint/2010/main" val="97744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ED7E6C-90E6-9D2B-D0E7-549323200E92}"/>
              </a:ext>
            </a:extLst>
          </p:cNvPr>
          <p:cNvPicPr>
            <a:picLocks noChangeAspect="1"/>
          </p:cNvPicPr>
          <p:nvPr/>
        </p:nvPicPr>
        <p:blipFill>
          <a:blip r:embed="rId2"/>
          <a:stretch>
            <a:fillRect/>
          </a:stretch>
        </p:blipFill>
        <p:spPr>
          <a:xfrm>
            <a:off x="-400593" y="-261257"/>
            <a:ext cx="13010604" cy="7393577"/>
          </a:xfrm>
          <a:prstGeom prst="rect">
            <a:avLst/>
          </a:prstGeom>
          <a:ln>
            <a:noFill/>
          </a:ln>
          <a:effectLst>
            <a:softEdge rad="112500"/>
          </a:effectLst>
        </p:spPr>
      </p:pic>
    </p:spTree>
    <p:extLst>
      <p:ext uri="{BB962C8B-B14F-4D97-AF65-F5344CB8AC3E}">
        <p14:creationId xmlns:p14="http://schemas.microsoft.com/office/powerpoint/2010/main" val="327199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89BD70-B029-5F93-2A68-C31F21EEFFCA}"/>
              </a:ext>
            </a:extLst>
          </p:cNvPr>
          <p:cNvPicPr>
            <a:picLocks noChangeAspect="1"/>
          </p:cNvPicPr>
          <p:nvPr/>
        </p:nvPicPr>
        <p:blipFill>
          <a:blip r:embed="rId2"/>
          <a:stretch>
            <a:fillRect/>
          </a:stretch>
        </p:blipFill>
        <p:spPr>
          <a:xfrm>
            <a:off x="12191" y="0"/>
            <a:ext cx="12167617" cy="6858000"/>
          </a:xfrm>
          <a:prstGeom prst="rect">
            <a:avLst/>
          </a:prstGeom>
        </p:spPr>
      </p:pic>
      <p:pic>
        <p:nvPicPr>
          <p:cNvPr id="4" name="Picture 3">
            <a:extLst>
              <a:ext uri="{FF2B5EF4-FFF2-40B4-BE49-F238E27FC236}">
                <a16:creationId xmlns:a16="http://schemas.microsoft.com/office/drawing/2014/main" id="{A6629922-511C-15E7-B84E-00A9921CAEA8}"/>
              </a:ext>
            </a:extLst>
          </p:cNvPr>
          <p:cNvPicPr>
            <a:picLocks noChangeAspect="1"/>
          </p:cNvPicPr>
          <p:nvPr/>
        </p:nvPicPr>
        <p:blipFill>
          <a:blip r:embed="rId3"/>
          <a:stretch>
            <a:fillRect/>
          </a:stretch>
        </p:blipFill>
        <p:spPr>
          <a:xfrm>
            <a:off x="12191" y="44715"/>
            <a:ext cx="7426515" cy="3384285"/>
          </a:xfrm>
          <a:prstGeom prst="rect">
            <a:avLst/>
          </a:prstGeom>
          <a:ln>
            <a:noFill/>
          </a:ln>
          <a:effectLst>
            <a:softEdge rad="112500"/>
          </a:effectLst>
        </p:spPr>
      </p:pic>
      <p:pic>
        <p:nvPicPr>
          <p:cNvPr id="6" name="Picture 5">
            <a:extLst>
              <a:ext uri="{FF2B5EF4-FFF2-40B4-BE49-F238E27FC236}">
                <a16:creationId xmlns:a16="http://schemas.microsoft.com/office/drawing/2014/main" id="{24AA3F74-5692-FA7F-77F2-E507119390BE}"/>
              </a:ext>
            </a:extLst>
          </p:cNvPr>
          <p:cNvPicPr>
            <a:picLocks noChangeAspect="1"/>
          </p:cNvPicPr>
          <p:nvPr/>
        </p:nvPicPr>
        <p:blipFill>
          <a:blip r:embed="rId4"/>
          <a:stretch>
            <a:fillRect/>
          </a:stretch>
        </p:blipFill>
        <p:spPr>
          <a:xfrm>
            <a:off x="4911632" y="3429000"/>
            <a:ext cx="7158447" cy="3109978"/>
          </a:xfrm>
          <a:prstGeom prst="rect">
            <a:avLst/>
          </a:prstGeom>
          <a:ln>
            <a:noFill/>
          </a:ln>
          <a:effectLst>
            <a:softEdge rad="112500"/>
          </a:effectLst>
        </p:spPr>
      </p:pic>
      <p:sp>
        <p:nvSpPr>
          <p:cNvPr id="8" name="TextBox 7">
            <a:extLst>
              <a:ext uri="{FF2B5EF4-FFF2-40B4-BE49-F238E27FC236}">
                <a16:creationId xmlns:a16="http://schemas.microsoft.com/office/drawing/2014/main" id="{35FC18F0-7073-C908-82B2-0A544F1E0D3E}"/>
              </a:ext>
            </a:extLst>
          </p:cNvPr>
          <p:cNvSpPr txBox="1"/>
          <p:nvPr/>
        </p:nvSpPr>
        <p:spPr>
          <a:xfrm>
            <a:off x="178369" y="3403845"/>
            <a:ext cx="4876801"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1.6: Example of rooms on website</a:t>
            </a:r>
          </a:p>
        </p:txBody>
      </p:sp>
      <p:sp>
        <p:nvSpPr>
          <p:cNvPr id="9" name="TextBox 8">
            <a:extLst>
              <a:ext uri="{FF2B5EF4-FFF2-40B4-BE49-F238E27FC236}">
                <a16:creationId xmlns:a16="http://schemas.microsoft.com/office/drawing/2014/main" id="{5CA5E50D-0698-FFAA-A8D6-12E1FCA0F139}"/>
              </a:ext>
            </a:extLst>
          </p:cNvPr>
          <p:cNvSpPr txBox="1"/>
          <p:nvPr/>
        </p:nvSpPr>
        <p:spPr>
          <a:xfrm>
            <a:off x="4990010" y="6464964"/>
            <a:ext cx="5347063" cy="369332"/>
          </a:xfrm>
          <a:prstGeom prst="rect">
            <a:avLst/>
          </a:prstGeom>
          <a:noFill/>
        </p:spPr>
        <p:txBody>
          <a:bodyPr wrap="square" rtlCol="0">
            <a:spAutoFit/>
          </a:bodyPr>
          <a:lstStyle/>
          <a:p>
            <a:r>
              <a:rPr lang="en-US" b="1" dirty="0">
                <a:solidFill>
                  <a:schemeClr val="bg1"/>
                </a:solidFill>
                <a:latin typeface="Bahnschrift SemiBold" panose="020B0502040204020203" pitchFamily="34" charset="0"/>
              </a:rPr>
              <a:t>Figure 1.7: Example of rooms on website</a:t>
            </a:r>
          </a:p>
        </p:txBody>
      </p:sp>
    </p:spTree>
    <p:extLst>
      <p:ext uri="{BB962C8B-B14F-4D97-AF65-F5344CB8AC3E}">
        <p14:creationId xmlns:p14="http://schemas.microsoft.com/office/powerpoint/2010/main" val="2208604560"/>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{290DFEBE-CED6-4036-8C91-73876443ABB0}TF020710ce-b2a3-4743-8ec4-0abcd2574951ef9f6aa4_win32-415a623b9e9a</Template>
  <TotalTime>546</TotalTime>
  <Words>575</Words>
  <Application>Microsoft Office PowerPoint</Application>
  <PresentationFormat>Widescreen</PresentationFormat>
  <Paragraphs>100</Paragraphs>
  <Slides>16</Slides>
  <Notes>6</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Aptos</vt:lpstr>
      <vt:lpstr>Arial</vt:lpstr>
      <vt:lpstr>Arial Black</vt:lpstr>
      <vt:lpstr>Bahnschrift</vt:lpstr>
      <vt:lpstr>Bahnschrift Light</vt:lpstr>
      <vt:lpstr>Bahnschrift SemiBold</vt:lpstr>
      <vt:lpstr>Bahnschrift SemiBold Condensed</vt:lpstr>
      <vt:lpstr>Bernard MT Condensed</vt:lpstr>
      <vt:lpstr>Calibri</vt:lpstr>
      <vt:lpstr>Univers Condensed Light</vt:lpstr>
      <vt:lpstr>Walbaum Display Light</vt:lpstr>
      <vt:lpstr>AngleLinesVTI</vt:lpstr>
      <vt:lpstr>PowerPoint Presentation</vt:lpstr>
      <vt:lpstr>PowerPoint Presentation</vt:lpstr>
      <vt:lpstr>OBJECTIVES/CONTENTS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Fatimah Munawar Lodhi</dc:creator>
  <cp:lastModifiedBy>Duaa Zehra</cp:lastModifiedBy>
  <cp:revision>5</cp:revision>
  <dcterms:created xsi:type="dcterms:W3CDTF">2026-01-06T08:26:41Z</dcterms:created>
  <dcterms:modified xsi:type="dcterms:W3CDTF">2026-01-07T16:12:10Z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